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7559675" cx="10080625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2"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3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3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4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2"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3"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4"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5"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6"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"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2"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2"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3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1"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2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idx="3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5"/>
          <p:cNvSpPr txBox="1"/>
          <p:nvPr>
            <p:ph idx="4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"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2"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3"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4"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5"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6"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6016680"/>
            <a:ext cx="10076760" cy="15426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504360" y="2553840"/>
            <a:ext cx="9071640" cy="162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504000" y="4536000"/>
            <a:ext cx="907164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0077120" cy="169524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6108480"/>
            <a:ext cx="10076760" cy="145116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5" name="Google Shape;65;p14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6" name="Google Shape;66;p14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/>
          <p:nvPr/>
        </p:nvSpPr>
        <p:spPr>
          <a:xfrm>
            <a:off x="648000" y="2337840"/>
            <a:ext cx="9071640" cy="162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4400" u="none" cap="none" strike="noStrike">
                <a:solidFill>
                  <a:srgbClr val="FFBF00"/>
                </a:solidFill>
                <a:latin typeface="Arial"/>
                <a:ea typeface="Arial"/>
                <a:cs typeface="Arial"/>
                <a:sym typeface="Arial"/>
              </a:rPr>
              <a:t>Muzyka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7"/>
          <p:cNvSpPr txBox="1"/>
          <p:nvPr/>
        </p:nvSpPr>
        <p:spPr>
          <a:xfrm>
            <a:off x="576000" y="4320000"/>
            <a:ext cx="9071640" cy="11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3200" u="none" cap="none" strike="noStrike">
                <a:solidFill>
                  <a:srgbClr val="FF4000"/>
                </a:solidFill>
                <a:latin typeface="Arial"/>
                <a:ea typeface="Arial"/>
                <a:cs typeface="Arial"/>
                <a:sym typeface="Arial"/>
              </a:rPr>
              <a:t>Prezentacja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7"/>
          <p:cNvSpPr/>
          <p:nvPr/>
        </p:nvSpPr>
        <p:spPr>
          <a:xfrm rot="3376200">
            <a:off x="7449120" y="2036520"/>
            <a:ext cx="1159920" cy="1104120"/>
          </a:xfrm>
          <a:prstGeom prst="smileyFace">
            <a:avLst>
              <a:gd fmla="val 9282" name="adj"/>
            </a:avLst>
          </a:prstGeom>
          <a:solidFill>
            <a:srgbClr val="FFFF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7"/>
          <p:cNvSpPr/>
          <p:nvPr/>
        </p:nvSpPr>
        <p:spPr>
          <a:xfrm>
            <a:off x="864000" y="2232000"/>
            <a:ext cx="1440000" cy="1512000"/>
          </a:xfrm>
          <a:prstGeom prst="smileyFace">
            <a:avLst>
              <a:gd fmla="val 9282" name="adj"/>
            </a:avLst>
          </a:prstGeom>
          <a:solidFill>
            <a:srgbClr val="E8A202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7"/>
          <p:cNvSpPr/>
          <p:nvPr/>
        </p:nvSpPr>
        <p:spPr>
          <a:xfrm rot="-1006800">
            <a:off x="7478640" y="4585680"/>
            <a:ext cx="1368000" cy="1330560"/>
          </a:xfrm>
          <a:prstGeom prst="sun">
            <a:avLst>
              <a:gd fmla="val 25000" name="adj"/>
            </a:avLst>
          </a:prstGeom>
          <a:solidFill>
            <a:srgbClr val="FFDE59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7"/>
          <p:cNvSpPr/>
          <p:nvPr/>
        </p:nvSpPr>
        <p:spPr>
          <a:xfrm>
            <a:off x="1224000" y="4752000"/>
            <a:ext cx="1800000" cy="1008000"/>
          </a:xfrm>
          <a:custGeom>
            <a:rect b="b" l="l" r="r" t="t"/>
            <a:pathLst>
              <a:path extrusionOk="0" h="21600" w="21600">
                <a:moveTo>
                  <a:pt x="1930" y="7160"/>
                </a:moveTo>
                <a:cubicBezTo>
                  <a:pt x="1530" y="4490"/>
                  <a:pt x="3400" y="1970"/>
                  <a:pt x="5270" y="1970"/>
                </a:cubicBezTo>
                <a:cubicBezTo>
                  <a:pt x="5860" y="1950"/>
                  <a:pt x="6470" y="2210"/>
                  <a:pt x="6970" y="2600"/>
                </a:cubicBezTo>
                <a:cubicBezTo>
                  <a:pt x="7450" y="1390"/>
                  <a:pt x="8340" y="650"/>
                  <a:pt x="9340" y="650"/>
                </a:cubicBezTo>
                <a:cubicBezTo>
                  <a:pt x="10004" y="690"/>
                  <a:pt x="10710" y="1050"/>
                  <a:pt x="11210" y="1700"/>
                </a:cubicBezTo>
                <a:cubicBezTo>
                  <a:pt x="11570" y="630"/>
                  <a:pt x="12330" y="0"/>
                  <a:pt x="13150" y="0"/>
                </a:cubicBezTo>
                <a:cubicBezTo>
                  <a:pt x="13840" y="0"/>
                  <a:pt x="14470" y="460"/>
                  <a:pt x="14870" y="1160"/>
                </a:cubicBezTo>
                <a:cubicBezTo>
                  <a:pt x="15330" y="440"/>
                  <a:pt x="16020" y="0"/>
                  <a:pt x="16740" y="0"/>
                </a:cubicBezTo>
                <a:cubicBezTo>
                  <a:pt x="17910" y="0"/>
                  <a:pt x="18900" y="1130"/>
                  <a:pt x="19110" y="2710"/>
                </a:cubicBezTo>
                <a:cubicBezTo>
                  <a:pt x="20240" y="3150"/>
                  <a:pt x="21060" y="4580"/>
                  <a:pt x="21060" y="6220"/>
                </a:cubicBezTo>
                <a:cubicBezTo>
                  <a:pt x="21060" y="6720"/>
                  <a:pt x="21000" y="7200"/>
                  <a:pt x="20830" y="7660"/>
                </a:cubicBezTo>
                <a:cubicBezTo>
                  <a:pt x="21310" y="8460"/>
                  <a:pt x="21600" y="9450"/>
                  <a:pt x="21600" y="10460"/>
                </a:cubicBezTo>
                <a:cubicBezTo>
                  <a:pt x="21600" y="12750"/>
                  <a:pt x="20310" y="14680"/>
                  <a:pt x="18650" y="15010"/>
                </a:cubicBezTo>
                <a:cubicBezTo>
                  <a:pt x="18650" y="17200"/>
                  <a:pt x="17370" y="18920"/>
                  <a:pt x="15770" y="18920"/>
                </a:cubicBezTo>
                <a:cubicBezTo>
                  <a:pt x="15220" y="18920"/>
                  <a:pt x="14700" y="18710"/>
                  <a:pt x="14240" y="18310"/>
                </a:cubicBezTo>
                <a:cubicBezTo>
                  <a:pt x="13820" y="20240"/>
                  <a:pt x="12490" y="21600"/>
                  <a:pt x="11000" y="21600"/>
                </a:cubicBezTo>
                <a:cubicBezTo>
                  <a:pt x="9890" y="21600"/>
                  <a:pt x="8840" y="20790"/>
                  <a:pt x="8210" y="19510"/>
                </a:cubicBezTo>
                <a:cubicBezTo>
                  <a:pt x="7620" y="20000"/>
                  <a:pt x="7930" y="20290"/>
                  <a:pt x="6240" y="20290"/>
                </a:cubicBezTo>
                <a:cubicBezTo>
                  <a:pt x="4850" y="20290"/>
                  <a:pt x="3570" y="19280"/>
                  <a:pt x="2900" y="17640"/>
                </a:cubicBezTo>
                <a:cubicBezTo>
                  <a:pt x="1300" y="17600"/>
                  <a:pt x="480" y="16300"/>
                  <a:pt x="480" y="14660"/>
                </a:cubicBezTo>
                <a:cubicBezTo>
                  <a:pt x="480" y="13900"/>
                  <a:pt x="690" y="13210"/>
                  <a:pt x="1070" y="12640"/>
                </a:cubicBezTo>
                <a:cubicBezTo>
                  <a:pt x="380" y="12160"/>
                  <a:pt x="0" y="11210"/>
                  <a:pt x="0" y="10120"/>
                </a:cubicBezTo>
                <a:cubicBezTo>
                  <a:pt x="0" y="8590"/>
                  <a:pt x="840" y="7330"/>
                  <a:pt x="1930" y="7160"/>
                </a:cubicBezTo>
                <a:close/>
                <a:moveTo>
                  <a:pt x="1930" y="7160"/>
                </a:moveTo>
                <a:cubicBezTo>
                  <a:pt x="1950" y="7410"/>
                  <a:pt x="2040" y="7690"/>
                  <a:pt x="2090" y="7920"/>
                </a:cubicBezTo>
                <a:moveTo>
                  <a:pt x="6970" y="2600"/>
                </a:moveTo>
                <a:cubicBezTo>
                  <a:pt x="7200" y="2790"/>
                  <a:pt x="7480" y="3050"/>
                  <a:pt x="7670" y="3310"/>
                </a:cubicBezTo>
                <a:moveTo>
                  <a:pt x="11210" y="1700"/>
                </a:moveTo>
                <a:cubicBezTo>
                  <a:pt x="11130" y="1910"/>
                  <a:pt x="11080" y="2160"/>
                  <a:pt x="11030" y="2400"/>
                </a:cubicBezTo>
                <a:moveTo>
                  <a:pt x="14870" y="1160"/>
                </a:moveTo>
                <a:cubicBezTo>
                  <a:pt x="14720" y="1400"/>
                  <a:pt x="14640" y="1720"/>
                  <a:pt x="14540" y="2010"/>
                </a:cubicBezTo>
                <a:moveTo>
                  <a:pt x="19110" y="2710"/>
                </a:moveTo>
                <a:cubicBezTo>
                  <a:pt x="19130" y="2890"/>
                  <a:pt x="19230" y="3290"/>
                  <a:pt x="19190" y="3380"/>
                </a:cubicBezTo>
                <a:moveTo>
                  <a:pt x="20830" y="7660"/>
                </a:moveTo>
                <a:cubicBezTo>
                  <a:pt x="20660" y="8170"/>
                  <a:pt x="20430" y="8620"/>
                  <a:pt x="20110" y="8990"/>
                </a:cubicBezTo>
                <a:moveTo>
                  <a:pt x="18660" y="15010"/>
                </a:moveTo>
                <a:cubicBezTo>
                  <a:pt x="18740" y="14200"/>
                  <a:pt x="18280" y="12200"/>
                  <a:pt x="17000" y="11450"/>
                </a:cubicBezTo>
                <a:moveTo>
                  <a:pt x="14240" y="18310"/>
                </a:moveTo>
                <a:cubicBezTo>
                  <a:pt x="14320" y="17980"/>
                  <a:pt x="14350" y="17680"/>
                  <a:pt x="14370" y="17360"/>
                </a:cubicBezTo>
                <a:moveTo>
                  <a:pt x="8220" y="19510"/>
                </a:moveTo>
                <a:cubicBezTo>
                  <a:pt x="8060" y="19250"/>
                  <a:pt x="7960" y="18950"/>
                  <a:pt x="7860" y="18640"/>
                </a:cubicBezTo>
                <a:moveTo>
                  <a:pt x="2900" y="17640"/>
                </a:moveTo>
                <a:cubicBezTo>
                  <a:pt x="3090" y="17600"/>
                  <a:pt x="3280" y="17540"/>
                  <a:pt x="3460" y="17450"/>
                </a:cubicBezTo>
                <a:moveTo>
                  <a:pt x="1070" y="12640"/>
                </a:moveTo>
                <a:cubicBezTo>
                  <a:pt x="1400" y="12900"/>
                  <a:pt x="1780" y="13130"/>
                  <a:pt x="2330" y="13040"/>
                </a:cubicBezTo>
              </a:path>
            </a:pathLst>
          </a:custGeom>
          <a:solidFill>
            <a:srgbClr val="B7B3CA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/>
          <p:nvPr/>
        </p:nvSpPr>
        <p:spPr>
          <a:xfrm>
            <a:off x="504000" y="79200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4400" u="none" cap="none" strike="noStrike">
                <a:solidFill>
                  <a:srgbClr val="F10D0C"/>
                </a:solidFill>
                <a:latin typeface="Arial"/>
                <a:ea typeface="Arial"/>
                <a:cs typeface="Arial"/>
                <a:sym typeface="Arial"/>
              </a:rPr>
              <a:t>Muzyka</a:t>
            </a:r>
            <a:r>
              <a:rPr b="0" i="0" lang="pl-PL" sz="4400" u="none" cap="none" strike="noStrik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pl-PL" sz="4400" u="none" cap="none" strike="noStrike">
                <a:solidFill>
                  <a:srgbClr val="F10D0C"/>
                </a:solidFill>
                <a:latin typeface="Arial"/>
                <a:ea typeface="Arial"/>
                <a:cs typeface="Arial"/>
                <a:sym typeface="Arial"/>
              </a:rPr>
              <a:t>definicja</a:t>
            </a:r>
            <a:r>
              <a:rPr b="0" i="0" lang="pl-PL" sz="4400" u="none" cap="none" strike="noStrike">
                <a:latin typeface="Arial"/>
                <a:ea typeface="Arial"/>
                <a:cs typeface="Arial"/>
                <a:sym typeface="Arial"/>
              </a:rPr>
              <a:t>….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8"/>
          <p:cNvSpPr txBox="1"/>
          <p:nvPr/>
        </p:nvSpPr>
        <p:spPr>
          <a:xfrm>
            <a:off x="144360" y="1944000"/>
            <a:ext cx="8567640" cy="56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i="0" lang="pl-PL" sz="3200" u="none" cap="none" strike="noStrike">
                <a:solidFill>
                  <a:srgbClr val="3FAF46"/>
                </a:solidFill>
                <a:latin typeface="Arial"/>
                <a:ea typeface="Arial"/>
                <a:cs typeface="Arial"/>
                <a:sym typeface="Arial"/>
              </a:rPr>
              <a:t>sztuka organizacji struktur dźwiękowych w czasie. Jedna z dziedzin sztuk pięknych, która wpływa na psychikę człowieka przez dźwięki.     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i="0" lang="pl-PL" sz="3200" u="none" cap="none" strike="noStrike">
                <a:latin typeface="Arial"/>
                <a:ea typeface="Arial"/>
                <a:cs typeface="Arial"/>
                <a:sym typeface="Arial"/>
              </a:rPr>
              <a:t>Struktury dźwiękowe składają się z zestawów fal akustycznych o celowo dobranych częstotliwościach i amplitudach oraz ciszy pomiędzy nimi. Jednym z celów muzyki jest samoekspresja oraz przekaz subiektywnych odczuć kompozytora lub wykonawcy, który ma wpływ na odczucia, reakcje i świadomość słuchacza przetwarzającego te doznania w sposób zupełnie indywidualny. Od mowy ludzkiej różni się znacznie większą abstrakcyjnością przekazywanych treści oraz wykorzystaniem, oprócz głosu ludzkiego, instrumentów muzycznych oraz wszelkich dźwięków elektronicznych, naturalnych i nieartykułowalnych.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9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4400" u="none" cap="none" strike="noStrike">
                <a:latin typeface="Arial"/>
                <a:ea typeface="Arial"/>
                <a:cs typeface="Arial"/>
                <a:sym typeface="Arial"/>
              </a:rPr>
              <a:t>…..</a:t>
            </a:r>
            <a:endParaRPr b="0" i="0" sz="4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9"/>
          <p:cNvSpPr txBox="1"/>
          <p:nvPr/>
        </p:nvSpPr>
        <p:spPr>
          <a:xfrm>
            <a:off x="144000" y="1856880"/>
            <a:ext cx="6139080" cy="3471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2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Muzyka jest jednym z przejawów \\\ kultury. Można przyjąć, że muzyka od zawsze towarzyszyła człowiekowi w pracy, zabawie, odpoczynku oraz w obrzędach, najpewniej również od początku łączona była z tańcem i słowem. Z początku muzyka służyła celom praktycznym – pomagała w pracy zespołowej, była formą komunikacji, później stała się także elementem tożsamości zbiorowej. Z czasem wykształciła się jako jedna z gałęzi sztuki.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77320" y="1563480"/>
            <a:ext cx="3154680" cy="369252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9"/>
          <p:cNvSpPr txBox="1"/>
          <p:nvPr/>
        </p:nvSpPr>
        <p:spPr>
          <a:xfrm>
            <a:off x="6192000" y="5341680"/>
            <a:ext cx="3312000" cy="3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1800" strike="noStrike">
                <a:latin typeface="Arial"/>
                <a:ea typeface="Arial"/>
                <a:cs typeface="Arial"/>
                <a:sym typeface="Arial"/>
              </a:rPr>
              <a:t>Alegoria Muzyki, Filippino Lippi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0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4400" strike="noStrike">
                <a:solidFill>
                  <a:srgbClr val="A7074B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Klasyfikacje muzyki.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0"/>
          <p:cNvSpPr txBox="1"/>
          <p:nvPr/>
        </p:nvSpPr>
        <p:spPr>
          <a:xfrm>
            <a:off x="110160" y="1388520"/>
            <a:ext cx="9321840" cy="6027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Muzykę euroatlantyckiego kręgu kulturowego można klasyfikować na wiele sposobów, np.: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Forma przekazu: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muzyka rozrywkowa – przekazywana poprzez środki masowego przekazu;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muzyka ludowa – przekazywana poprzez naśladownictwo;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muzyka profesjonalna – przekazywana poprzez notację muzyczną.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Środki wykonawcze: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muzyka wokalna;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muzyka instrumentalna;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muzyka wokalno-instrumentalna.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Liczba wykonawców: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muzyka solowa;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muzyka kameralna;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200" strike="noStrike">
                <a:latin typeface="Arial"/>
                <a:ea typeface="Arial"/>
                <a:cs typeface="Arial"/>
                <a:sym typeface="Arial"/>
              </a:rPr>
              <a:t>muzyka koncertowa (estradowa)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4000" y="2120760"/>
            <a:ext cx="1656000" cy="212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00920" y="4248000"/>
            <a:ext cx="2179080" cy="33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58440" y="4248000"/>
            <a:ext cx="276156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39000" y="6048000"/>
            <a:ext cx="2761920" cy="15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4400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Rodzaje, odmiany muzyki: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1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Obecnie wyróżnić możemy kilka najpopularniejszych stylów muzyki: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rock;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pop;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reggae;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disco;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rap;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muzyka elektroniczna.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1240" y="2199240"/>
            <a:ext cx="6368760" cy="3344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2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4400" strike="noStrike">
                <a:solidFill>
                  <a:srgbClr val="E8A202"/>
                </a:solidFill>
                <a:latin typeface="Arial"/>
                <a:ea typeface="Arial"/>
                <a:cs typeface="Arial"/>
                <a:sym typeface="Arial"/>
              </a:rPr>
              <a:t>Struktury muzyczne: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32"/>
          <p:cNvSpPr txBox="1"/>
          <p:nvPr/>
        </p:nvSpPr>
        <p:spPr>
          <a:xfrm>
            <a:off x="504000" y="1663560"/>
            <a:ext cx="9071640" cy="5392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24000" lvl="0" marL="432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W tradycyjnym i najbardziej rozpowszechnionym ujęciu, struktury muzyczne składają się z rytmu, melodii oraz harmonii. Rozpatrując ten problem bardziej szczegółowo, podział ten można przedstawić następująco (są to tzw. elementy dzieła muzycznego):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melodyka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rytmika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harmonika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dynamika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agogika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artykulacja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kolorystyka.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Noto Sans Symbols"/>
              <a:buChar char="●"/>
            </a:pPr>
            <a:r>
              <a:rPr b="0" lang="pl-PL" sz="3200" strike="noStrike">
                <a:latin typeface="Arial"/>
                <a:ea typeface="Arial"/>
                <a:cs typeface="Arial"/>
                <a:sym typeface="Arial"/>
              </a:rPr>
              <a:t>W muzyce współczesnej także akustyka.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3680" y="3240000"/>
            <a:ext cx="6322320" cy="30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