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52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7" name="Trójkąt równoramienny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ytuł 7"/>
          <p:cNvSpPr>
            <a:spLocks noGrp="1"/>
          </p:cNvSpPr>
          <p:nvPr>
            <p:ph type="ctrTitle"/>
          </p:nvPr>
        </p:nvSpPr>
        <p:spPr>
          <a:xfrm>
            <a:off x="540544" y="776288"/>
            <a:ext cx="8062912" cy="1470025"/>
          </a:xfrm>
        </p:spPr>
        <p:txBody>
          <a:bodyPr anchor="b">
            <a:normAutofit/>
          </a:bodyPr>
          <a:lstStyle>
            <a:lvl1pPr algn="r">
              <a:defRPr sz="4400"/>
            </a:lvl1pPr>
          </a:lstStyle>
          <a:p>
            <a:r>
              <a:rPr kumimoji="0" lang="pl-PL" smtClean="0"/>
              <a:t>Kliknij, aby edytować styl</a:t>
            </a:r>
            <a:endParaRPr kumimoji="0" lang="en-US"/>
          </a:p>
        </p:txBody>
      </p:sp>
      <p:sp>
        <p:nvSpPr>
          <p:cNvPr id="9" name="Podtytuł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a:xfrm>
            <a:off x="1371600" y="6012656"/>
            <a:ext cx="5791200" cy="365125"/>
          </a:xfrm>
        </p:spPr>
        <p:txBody>
          <a:bodyPr tIns="0" bIns="0" anchor="t"/>
          <a:lstStyle>
            <a:lvl1pPr algn="r">
              <a:defRPr sz="1000"/>
            </a:lvl1pPr>
          </a:lstStyle>
          <a:p>
            <a:fld id="{C1510E4C-918D-45C4-818F-B9EC2B9632E6}" type="datetimeFigureOut">
              <a:rPr lang="pl-PL" smtClean="0"/>
              <a:t>28.09.2021</a:t>
            </a:fld>
            <a:endParaRPr lang="pl-PL"/>
          </a:p>
        </p:txBody>
      </p:sp>
      <p:sp>
        <p:nvSpPr>
          <p:cNvPr id="17" name="Symbol zastępczy stopki 16"/>
          <p:cNvSpPr>
            <a:spLocks noGrp="1"/>
          </p:cNvSpPr>
          <p:nvPr>
            <p:ph type="ftr" sz="quarter" idx="11"/>
          </p:nvPr>
        </p:nvSpPr>
        <p:spPr>
          <a:xfrm>
            <a:off x="1371600" y="5650704"/>
            <a:ext cx="5791200" cy="365125"/>
          </a:xfrm>
        </p:spPr>
        <p:txBody>
          <a:bodyPr tIns="0" bIns="0" anchor="b"/>
          <a:lstStyle>
            <a:lvl1pPr algn="r">
              <a:defRPr sz="1100"/>
            </a:lvl1pPr>
          </a:lstStyle>
          <a:p>
            <a:endParaRPr lang="pl-PL"/>
          </a:p>
        </p:txBody>
      </p:sp>
      <p:sp>
        <p:nvSpPr>
          <p:cNvPr id="29" name="Symbol zastępczy numeru slajdu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47B510A4-E909-46E4-A703-4101B3440365}"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457200" y="267494"/>
            <a:ext cx="8229600" cy="1399032"/>
          </a:xfrm>
        </p:spPr>
        <p:txBody>
          <a:bodyPr/>
          <a:lstStyle/>
          <a:p>
            <a:r>
              <a:rPr kumimoji="0" lang="pl-PL" smtClean="0"/>
              <a:t>Kliknij, aby edytować styl</a:t>
            </a:r>
            <a:endParaRPr kumimoji="0" lang="en-US"/>
          </a:p>
        </p:txBody>
      </p:sp>
      <p:sp>
        <p:nvSpPr>
          <p:cNvPr id="3" name="Symbol zastępczy zawartości 2"/>
          <p:cNvSpPr>
            <a:spLocks noGrp="1"/>
          </p:cNvSpPr>
          <p:nvPr>
            <p:ph idx="1"/>
          </p:nvPr>
        </p:nvSpPr>
        <p:spPr>
          <a:xfrm>
            <a:off x="457200" y="1882808"/>
            <a:ext cx="8229600" cy="45720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a:xfrm>
            <a:off x="4791456" y="6480048"/>
            <a:ext cx="2133600" cy="301752"/>
          </a:xfrm>
        </p:spPr>
        <p:txBody>
          <a:bodyPr/>
          <a:lstStyle/>
          <a:p>
            <a:fld id="{C1510E4C-918D-45C4-818F-B9EC2B9632E6}" type="datetimeFigureOut">
              <a:rPr lang="pl-PL" smtClean="0"/>
              <a:t>28.09.2021</a:t>
            </a:fld>
            <a:endParaRPr lang="pl-PL"/>
          </a:p>
        </p:txBody>
      </p:sp>
      <p:sp>
        <p:nvSpPr>
          <p:cNvPr id="5" name="Symbol zastępczy stopki 4"/>
          <p:cNvSpPr>
            <a:spLocks noGrp="1"/>
          </p:cNvSpPr>
          <p:nvPr>
            <p:ph type="ftr" sz="quarter" idx="11"/>
          </p:nvPr>
        </p:nvSpPr>
        <p:spPr>
          <a:xfrm>
            <a:off x="457200" y="6480969"/>
            <a:ext cx="4260056" cy="300831"/>
          </a:xfrm>
        </p:spPr>
        <p:txBody>
          <a:bodyPr/>
          <a:lstStyle/>
          <a:p>
            <a:endParaRPr lang="pl-PL"/>
          </a:p>
        </p:txBody>
      </p:sp>
      <p:sp>
        <p:nvSpPr>
          <p:cNvPr id="6" name="Symbol zastępczy numeru slajdu 5"/>
          <p:cNvSpPr>
            <a:spLocks noGrp="1"/>
          </p:cNvSpPr>
          <p:nvPr>
            <p:ph type="sldNum" sz="quarter" idx="12"/>
          </p:nvPr>
        </p:nvSpPr>
        <p:spPr/>
        <p:txBody>
          <a:bodyPr/>
          <a:lstStyle/>
          <a:p>
            <a:fld id="{47B510A4-E909-46E4-A703-4101B3440365}"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2">
        <a:schemeClr val="bg1"/>
      </p:bgRef>
    </p:bg>
    <p:spTree>
      <p:nvGrpSpPr>
        <p:cNvPr id="1" name=""/>
        <p:cNvGrpSpPr/>
        <p:nvPr/>
      </p:nvGrpSpPr>
      <p:grpSpPr>
        <a:xfrm>
          <a:off x="0" y="0"/>
          <a:ext cx="0" cy="0"/>
          <a:chOff x="0" y="0"/>
          <a:chExt cx="0" cy="0"/>
        </a:xfrm>
      </p:grpSpPr>
      <p:sp>
        <p:nvSpPr>
          <p:cNvPr id="9" name="Trójkąt prostokątny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ójkąt równoramienny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Symbol zastępczy daty 3"/>
          <p:cNvSpPr>
            <a:spLocks noGrp="1"/>
          </p:cNvSpPr>
          <p:nvPr>
            <p:ph type="dt" sz="half" idx="10"/>
          </p:nvPr>
        </p:nvSpPr>
        <p:spPr>
          <a:xfrm>
            <a:off x="6955632" y="6477000"/>
            <a:ext cx="2133600" cy="304800"/>
          </a:xfrm>
        </p:spPr>
        <p:txBody>
          <a:bodyPr/>
          <a:lstStyle/>
          <a:p>
            <a:fld id="{C1510E4C-918D-45C4-818F-B9EC2B9632E6}" type="datetimeFigureOut">
              <a:rPr lang="pl-PL" smtClean="0"/>
              <a:t>28.09.2021</a:t>
            </a:fld>
            <a:endParaRPr lang="pl-PL"/>
          </a:p>
        </p:txBody>
      </p:sp>
      <p:sp>
        <p:nvSpPr>
          <p:cNvPr id="5" name="Symbol zastępczy stopki 4"/>
          <p:cNvSpPr>
            <a:spLocks noGrp="1"/>
          </p:cNvSpPr>
          <p:nvPr>
            <p:ph type="ftr" sz="quarter" idx="11"/>
          </p:nvPr>
        </p:nvSpPr>
        <p:spPr>
          <a:xfrm>
            <a:off x="2619376" y="6480969"/>
            <a:ext cx="4260056" cy="300831"/>
          </a:xfrm>
        </p:spPr>
        <p:txBody>
          <a:bodyPr/>
          <a:lstStyle/>
          <a:p>
            <a:endParaRPr lang="pl-PL"/>
          </a:p>
        </p:txBody>
      </p:sp>
      <p:sp>
        <p:nvSpPr>
          <p:cNvPr id="6" name="Symbol zastępczy numeru slajdu 5"/>
          <p:cNvSpPr>
            <a:spLocks noGrp="1"/>
          </p:cNvSpPr>
          <p:nvPr>
            <p:ph type="sldNum" sz="quarter" idx="12"/>
          </p:nvPr>
        </p:nvSpPr>
        <p:spPr>
          <a:xfrm>
            <a:off x="8451056" y="809624"/>
            <a:ext cx="502920" cy="300831"/>
          </a:xfrm>
        </p:spPr>
        <p:txBody>
          <a:bodyPr/>
          <a:lstStyle/>
          <a:p>
            <a:fld id="{47B510A4-E909-46E4-A703-4101B3440365}" type="slidenum">
              <a:rPr lang="pl-PL" smtClean="0"/>
              <a:t>‹#›</a:t>
            </a:fld>
            <a:endParaRPr lang="pl-PL"/>
          </a:p>
        </p:txBody>
      </p:sp>
      <p:cxnSp>
        <p:nvCxnSpPr>
          <p:cNvPr id="11" name="Łącznik prosty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Łącznik prosty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ytuł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marL="0" algn="l">
              <a:defRPr/>
            </a:lvl1pPr>
          </a:lstStyle>
          <a:p>
            <a:r>
              <a:rPr kumimoji="0" lang="pl-PL" smtClean="0"/>
              <a:t>Kliknij, aby edytować styl</a:t>
            </a:r>
            <a:endParaRPr kumimoji="0" lang="en-US"/>
          </a:p>
        </p:txBody>
      </p:sp>
      <p:sp>
        <p:nvSpPr>
          <p:cNvPr id="3" name="Symbol zastępczy zawartości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4791456" y="6480969"/>
            <a:ext cx="2133600" cy="301752"/>
          </a:xfrm>
        </p:spPr>
        <p:txBody>
          <a:bodyPr/>
          <a:lstStyle/>
          <a:p>
            <a:fld id="{C1510E4C-918D-45C4-818F-B9EC2B9632E6}" type="datetimeFigureOut">
              <a:rPr lang="pl-PL" smtClean="0"/>
              <a:t>28.09.2021</a:t>
            </a:fld>
            <a:endParaRPr lang="pl-PL"/>
          </a:p>
        </p:txBody>
      </p:sp>
      <p:sp>
        <p:nvSpPr>
          <p:cNvPr id="6" name="Symbol zastępczy stopki 5"/>
          <p:cNvSpPr>
            <a:spLocks noGrp="1"/>
          </p:cNvSpPr>
          <p:nvPr>
            <p:ph type="ftr" sz="quarter" idx="11"/>
          </p:nvPr>
        </p:nvSpPr>
        <p:spPr>
          <a:xfrm>
            <a:off x="457200" y="6480969"/>
            <a:ext cx="4260056" cy="301752"/>
          </a:xfrm>
        </p:spPr>
        <p:txBody>
          <a:bodyPr/>
          <a:lstStyle/>
          <a:p>
            <a:endParaRPr lang="pl-PL"/>
          </a:p>
        </p:txBody>
      </p:sp>
      <p:sp>
        <p:nvSpPr>
          <p:cNvPr id="7" name="Symbol zastępczy numeru slajdu 6"/>
          <p:cNvSpPr>
            <a:spLocks noGrp="1"/>
          </p:cNvSpPr>
          <p:nvPr>
            <p:ph type="sldNum" sz="quarter" idx="12"/>
          </p:nvPr>
        </p:nvSpPr>
        <p:spPr>
          <a:xfrm>
            <a:off x="7589520" y="6480969"/>
            <a:ext cx="502920" cy="301752"/>
          </a:xfrm>
        </p:spPr>
        <p:txBody>
          <a:bodyPr/>
          <a:lstStyle/>
          <a:p>
            <a:fld id="{47B510A4-E909-46E4-A703-4101B3440365}"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2">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a:xfrm>
            <a:off x="4791456" y="6480969"/>
            <a:ext cx="2130552" cy="301752"/>
          </a:xfrm>
        </p:spPr>
        <p:txBody>
          <a:bodyPr/>
          <a:lstStyle/>
          <a:p>
            <a:fld id="{C1510E4C-918D-45C4-818F-B9EC2B9632E6}" type="datetimeFigureOut">
              <a:rPr lang="pl-PL" smtClean="0"/>
              <a:t>28.09.2021</a:t>
            </a:fld>
            <a:endParaRPr lang="pl-PL"/>
          </a:p>
        </p:txBody>
      </p:sp>
      <p:sp>
        <p:nvSpPr>
          <p:cNvPr id="8" name="Symbol zastępczy stopki 7"/>
          <p:cNvSpPr>
            <a:spLocks noGrp="1"/>
          </p:cNvSpPr>
          <p:nvPr>
            <p:ph type="ftr" sz="quarter" idx="11"/>
          </p:nvPr>
        </p:nvSpPr>
        <p:spPr>
          <a:xfrm>
            <a:off x="457200" y="6480969"/>
            <a:ext cx="4261104" cy="301752"/>
          </a:xfrm>
        </p:spPr>
        <p:txBody>
          <a:bodyPr/>
          <a:lstStyle/>
          <a:p>
            <a:endParaRPr lang="pl-PL"/>
          </a:p>
        </p:txBody>
      </p:sp>
      <p:sp>
        <p:nvSpPr>
          <p:cNvPr id="9" name="Symbol zastępczy numeru slajdu 8"/>
          <p:cNvSpPr>
            <a:spLocks noGrp="1"/>
          </p:cNvSpPr>
          <p:nvPr>
            <p:ph type="sldNum" sz="quarter" idx="12"/>
          </p:nvPr>
        </p:nvSpPr>
        <p:spPr>
          <a:xfrm>
            <a:off x="7589520" y="6483096"/>
            <a:ext cx="502920" cy="301752"/>
          </a:xfrm>
        </p:spPr>
        <p:txBody>
          <a:bodyPr/>
          <a:lstStyle>
            <a:lvl1pPr algn="ctr">
              <a:defRPr/>
            </a:lvl1pPr>
          </a:lstStyle>
          <a:p>
            <a:fld id="{47B510A4-E909-46E4-A703-4101B3440365}"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b="0"/>
            </a:lvl1pPr>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p>
            <a:fld id="{C1510E4C-918D-45C4-818F-B9EC2B9632E6}" type="datetimeFigureOut">
              <a:rPr lang="pl-PL" smtClean="0"/>
              <a:t>28.09.2021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47B510A4-E909-46E4-A703-4101B3440365}"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a:xfrm>
            <a:off x="4791456" y="6480969"/>
            <a:ext cx="2133600" cy="301752"/>
          </a:xfrm>
        </p:spPr>
        <p:txBody>
          <a:bodyPr/>
          <a:lstStyle/>
          <a:p>
            <a:fld id="{C1510E4C-918D-45C4-818F-B9EC2B9632E6}" type="datetimeFigureOut">
              <a:rPr lang="pl-PL" smtClean="0"/>
              <a:t>28.09.2021</a:t>
            </a:fld>
            <a:endParaRPr lang="pl-PL"/>
          </a:p>
        </p:txBody>
      </p:sp>
      <p:sp>
        <p:nvSpPr>
          <p:cNvPr id="3" name="Symbol zastępczy stopki 2"/>
          <p:cNvSpPr>
            <a:spLocks noGrp="1"/>
          </p:cNvSpPr>
          <p:nvPr>
            <p:ph type="ftr" sz="quarter" idx="11"/>
          </p:nvPr>
        </p:nvSpPr>
        <p:spPr>
          <a:xfrm>
            <a:off x="457200" y="6481890"/>
            <a:ext cx="4260056" cy="300831"/>
          </a:xfrm>
        </p:spPr>
        <p:txBody>
          <a:bodyPr/>
          <a:lstStyle/>
          <a:p>
            <a:endParaRPr lang="pl-PL"/>
          </a:p>
        </p:txBody>
      </p:sp>
      <p:sp>
        <p:nvSpPr>
          <p:cNvPr id="4" name="Symbol zastępczy numeru slajdu 3"/>
          <p:cNvSpPr>
            <a:spLocks noGrp="1"/>
          </p:cNvSpPr>
          <p:nvPr>
            <p:ph type="sldNum" sz="quarter" idx="12"/>
          </p:nvPr>
        </p:nvSpPr>
        <p:spPr>
          <a:xfrm>
            <a:off x="7589520" y="6480969"/>
            <a:ext cx="502920" cy="301752"/>
          </a:xfrm>
        </p:spPr>
        <p:txBody>
          <a:bodyPr/>
          <a:lstStyle/>
          <a:p>
            <a:fld id="{47B510A4-E909-46E4-A703-4101B3440365}"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2">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6278976" y="6556248"/>
            <a:ext cx="2133600" cy="301752"/>
          </a:xfrm>
        </p:spPr>
        <p:txBody>
          <a:bodyPr/>
          <a:lstStyle>
            <a:lvl1pPr>
              <a:defRPr sz="900"/>
            </a:lvl1pPr>
          </a:lstStyle>
          <a:p>
            <a:fld id="{C1510E4C-918D-45C4-818F-B9EC2B9632E6}" type="datetimeFigureOut">
              <a:rPr lang="pl-PL" smtClean="0"/>
              <a:t>28.09.2021</a:t>
            </a:fld>
            <a:endParaRPr lang="pl-PL"/>
          </a:p>
        </p:txBody>
      </p:sp>
      <p:sp>
        <p:nvSpPr>
          <p:cNvPr id="6" name="Symbol zastępczy stopki 5"/>
          <p:cNvSpPr>
            <a:spLocks noGrp="1"/>
          </p:cNvSpPr>
          <p:nvPr>
            <p:ph type="ftr" sz="quarter" idx="11"/>
          </p:nvPr>
        </p:nvSpPr>
        <p:spPr>
          <a:xfrm>
            <a:off x="1135856" y="6556248"/>
            <a:ext cx="5143120" cy="301752"/>
          </a:xfrm>
        </p:spPr>
        <p:txBody>
          <a:bodyPr/>
          <a:lstStyle>
            <a:lvl1pPr>
              <a:defRPr sz="900"/>
            </a:lvl1pPr>
          </a:lstStyle>
          <a:p>
            <a:endParaRPr lang="pl-PL"/>
          </a:p>
        </p:txBody>
      </p:sp>
      <p:sp>
        <p:nvSpPr>
          <p:cNvPr id="7" name="Symbol zastępczy numeru slajdu 6"/>
          <p:cNvSpPr>
            <a:spLocks noGrp="1"/>
          </p:cNvSpPr>
          <p:nvPr>
            <p:ph type="sldNum" sz="quarter" idx="12"/>
          </p:nvPr>
        </p:nvSpPr>
        <p:spPr>
          <a:xfrm>
            <a:off x="8410576" y="6556248"/>
            <a:ext cx="502920" cy="301752"/>
          </a:xfrm>
        </p:spPr>
        <p:txBody>
          <a:bodyPr/>
          <a:lstStyle>
            <a:lvl1pPr>
              <a:defRPr sz="900"/>
            </a:lvl1pPr>
          </a:lstStyle>
          <a:p>
            <a:fld id="{47B510A4-E909-46E4-A703-4101B3440365}"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pl-PL" smtClean="0"/>
              <a:t>Kliknij, aby edytować styl</a:t>
            </a:r>
            <a:endParaRPr kumimoji="0" lang="en-US"/>
          </a:p>
        </p:txBody>
      </p:sp>
      <p:sp>
        <p:nvSpPr>
          <p:cNvPr id="3" name="Symbol zastępczy obrazu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pl-PL" smtClean="0"/>
              <a:t>Kliknij ikonę, aby dodać obraz</a:t>
            </a:r>
            <a:endParaRPr kumimoji="0" lang="en-US" dirty="0"/>
          </a:p>
        </p:txBody>
      </p:sp>
      <p:sp>
        <p:nvSpPr>
          <p:cNvPr id="4" name="Symbol zastępczy tekst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5" name="Symbol zastępczy daty 4"/>
          <p:cNvSpPr>
            <a:spLocks noGrp="1"/>
          </p:cNvSpPr>
          <p:nvPr>
            <p:ph type="dt" sz="half" idx="10"/>
          </p:nvPr>
        </p:nvSpPr>
        <p:spPr>
          <a:xfrm>
            <a:off x="6108192" y="6556248"/>
            <a:ext cx="2103120" cy="301752"/>
          </a:xfrm>
        </p:spPr>
        <p:txBody>
          <a:bodyPr/>
          <a:lstStyle>
            <a:lvl1pPr>
              <a:defRPr sz="900"/>
            </a:lvl1pPr>
          </a:lstStyle>
          <a:p>
            <a:fld id="{C1510E4C-918D-45C4-818F-B9EC2B9632E6}" type="datetimeFigureOut">
              <a:rPr lang="pl-PL" smtClean="0"/>
              <a:t>28.09.2021</a:t>
            </a:fld>
            <a:endParaRPr lang="pl-PL"/>
          </a:p>
        </p:txBody>
      </p:sp>
      <p:sp>
        <p:nvSpPr>
          <p:cNvPr id="6" name="Symbol zastępczy stopki 5"/>
          <p:cNvSpPr>
            <a:spLocks noGrp="1"/>
          </p:cNvSpPr>
          <p:nvPr>
            <p:ph type="ftr" sz="quarter" idx="11"/>
          </p:nvPr>
        </p:nvSpPr>
        <p:spPr>
          <a:xfrm>
            <a:off x="1170432" y="6557169"/>
            <a:ext cx="4948072" cy="301752"/>
          </a:xfrm>
        </p:spPr>
        <p:txBody>
          <a:bodyPr/>
          <a:lstStyle>
            <a:lvl1pPr>
              <a:defRPr sz="900"/>
            </a:lvl1pPr>
          </a:lstStyle>
          <a:p>
            <a:endParaRPr lang="pl-PL"/>
          </a:p>
        </p:txBody>
      </p:sp>
      <p:sp>
        <p:nvSpPr>
          <p:cNvPr id="7" name="Symbol zastępczy numeru slajdu 6"/>
          <p:cNvSpPr>
            <a:spLocks noGrp="1"/>
          </p:cNvSpPr>
          <p:nvPr>
            <p:ph type="sldNum" sz="quarter" idx="12"/>
          </p:nvPr>
        </p:nvSpPr>
        <p:spPr>
          <a:xfrm>
            <a:off x="8217192" y="6556248"/>
            <a:ext cx="365760" cy="301752"/>
          </a:xfrm>
        </p:spPr>
        <p:txBody>
          <a:bodyPr/>
          <a:lstStyle>
            <a:lvl1pPr algn="ctr">
              <a:defRPr sz="900"/>
            </a:lvl1pPr>
          </a:lstStyle>
          <a:p>
            <a:fld id="{47B510A4-E909-46E4-A703-4101B3440365}"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C1510E4C-918D-45C4-818F-B9EC2B9632E6}" type="datetimeFigureOut">
              <a:rPr lang="pl-PL" smtClean="0"/>
              <a:t>28.09.2021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7B510A4-E909-46E4-A703-4101B3440365}"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781800" y="381000"/>
            <a:ext cx="1905000" cy="5486400"/>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381000"/>
            <a:ext cx="6248400" cy="5486400"/>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C1510E4C-918D-45C4-818F-B9EC2B9632E6}" type="datetimeFigureOut">
              <a:rPr lang="pl-PL" smtClean="0"/>
              <a:t>28.09.2021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7B510A4-E909-46E4-A703-4101B3440365}"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ójkąt prostokątny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Łącznik prosty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Łącznik prosty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ymbol zastępczy tytułu 21"/>
          <p:cNvSpPr>
            <a:spLocks noGrp="1"/>
          </p:cNvSpPr>
          <p:nvPr>
            <p:ph type="title"/>
          </p:nvPr>
        </p:nvSpPr>
        <p:spPr>
          <a:xfrm>
            <a:off x="457200" y="267494"/>
            <a:ext cx="8229600" cy="1399032"/>
          </a:xfrm>
          <a:prstGeom prst="rect">
            <a:avLst/>
          </a:prstGeom>
        </p:spPr>
        <p:txBody>
          <a:bodyPr vert="horz" anchor="ctr">
            <a:normAutofit/>
          </a:bodyPr>
          <a:lstStyle/>
          <a:p>
            <a:r>
              <a:rPr kumimoji="0" lang="pl-PL" smtClean="0"/>
              <a:t>Kliknij, aby edytować styl</a:t>
            </a:r>
            <a:endParaRPr kumimoji="0" lang="en-US"/>
          </a:p>
        </p:txBody>
      </p:sp>
      <p:sp>
        <p:nvSpPr>
          <p:cNvPr id="13" name="Symbol zastępczy tekstu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4" name="Symbol zastępczy daty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1510E4C-918D-45C4-818F-B9EC2B9632E6}" type="datetimeFigureOut">
              <a:rPr lang="pl-PL" smtClean="0"/>
              <a:t>28.09.2021</a:t>
            </a:fld>
            <a:endParaRPr lang="pl-PL"/>
          </a:p>
        </p:txBody>
      </p:sp>
      <p:sp>
        <p:nvSpPr>
          <p:cNvPr id="3" name="Symbol zastępczy stopki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pl-PL"/>
          </a:p>
        </p:txBody>
      </p:sp>
      <p:sp>
        <p:nvSpPr>
          <p:cNvPr id="23" name="Symbol zastępczy numeru slajdu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47B510A4-E909-46E4-A703-4101B3440365}" type="slidenum">
              <a:rPr lang="pl-PL" smtClean="0"/>
              <a:t>‹#›</a:t>
            </a:fld>
            <a:endParaRPr lang="pl-PL"/>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dirty="0" smtClean="0">
                <a:latin typeface="Harrington" pitchFamily="82" charset="0"/>
              </a:rPr>
              <a:t>Muzyka</a:t>
            </a:r>
            <a:endParaRPr lang="pl-PL" dirty="0">
              <a:latin typeface="Harrington" pitchFamily="82" charset="0"/>
            </a:endParaRPr>
          </a:p>
        </p:txBody>
      </p:sp>
      <p:sp>
        <p:nvSpPr>
          <p:cNvPr id="3" name="Podtytuł 2"/>
          <p:cNvSpPr>
            <a:spLocks noGrp="1"/>
          </p:cNvSpPr>
          <p:nvPr>
            <p:ph type="subTitle" idx="1"/>
          </p:nvPr>
        </p:nvSpPr>
        <p:spPr/>
        <p:txBody>
          <a:bodyPr/>
          <a:lstStyle/>
          <a:p>
            <a:r>
              <a:rPr lang="pl-PL" b="1" dirty="0" smtClean="0">
                <a:latin typeface="Freestyle Script" pitchFamily="66" charset="0"/>
              </a:rPr>
              <a:t>Historia, rodzaje, piosenki</a:t>
            </a:r>
            <a:endParaRPr lang="pl-PL" b="1" dirty="0">
              <a:latin typeface="Freestyle Script" pitchFamily="66" charset="0"/>
            </a:endParaRPr>
          </a:p>
        </p:txBody>
      </p:sp>
    </p:spTree>
  </p:cSld>
  <p:clrMapOvr>
    <a:masterClrMapping/>
  </p:clrMapOvr>
  <p:transition>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Czym jest muzyka?</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W najprostszym tego słowa znaczeniu: muzyka jest sztuką. A bardziej naukowo: muzyka jest połączeniem struktur dźwiękowych, czyli fal akustycznych o różnych częstotliwościach, w czasie. Jest jedną z Sztuk Pięknych, oddziałujących na psychikę poprzez dźwięk. Muzyka jest jednym z przejawów ludzkiej kultury, gdyż praktycznie muzyka jest z człowiekiem od zawsze.</a:t>
            </a:r>
            <a:endParaRPr lang="pl-PL" b="1" dirty="0">
              <a:latin typeface="Bahnschrift SemiLight Condensed" pitchFamily="34" charset="0"/>
            </a:endParaRPr>
          </a:p>
        </p:txBody>
      </p:sp>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Trochę historii</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Początki muzyki sięgają okresu 5000-3500 roku p.n.e. W starożytnych państwach: Mezopotamii, Egipcie, Indiach, Chinach i Grecji, słuchano muzyki dla rozgrywki oraz przyjemności. Pierwsze zapisane pieśni pochodzą z Mezopotamii oraz Egiptu, a nawet możliwe jest pochodzenie zapisów z Sumeru. Prawdopodobnie najstarszą zapisaną pieśnią jest Hymn do </a:t>
            </a:r>
            <a:r>
              <a:rPr lang="pl-PL" b="1" dirty="0" err="1" smtClean="0">
                <a:latin typeface="Bahnschrift SemiLight Condensed" pitchFamily="34" charset="0"/>
              </a:rPr>
              <a:t>Nikkal</a:t>
            </a:r>
            <a:r>
              <a:rPr lang="pl-PL" b="1" dirty="0" smtClean="0">
                <a:latin typeface="Bahnschrift SemiLight Condensed" pitchFamily="34" charset="0"/>
              </a:rPr>
              <a:t>, datowany na 1400 r. p.n.e. </a:t>
            </a:r>
            <a:endParaRPr lang="pl-PL" b="1" dirty="0">
              <a:latin typeface="Bahnschrift SemiLight Condensed" pitchFamily="34" charset="0"/>
            </a:endParaRPr>
          </a:p>
        </p:txBody>
      </p:sp>
    </p:spTree>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Rodzaje muzyki (przykładowe)</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Rozrywkowa, ludowa, profesjonalna;</a:t>
            </a:r>
          </a:p>
          <a:p>
            <a:r>
              <a:rPr lang="pl-PL" b="1" dirty="0" smtClean="0">
                <a:latin typeface="Bahnschrift SemiLight Condensed" pitchFamily="34" charset="0"/>
              </a:rPr>
              <a:t>Wokalna, instrumentalna, wokalno-instrumentalna;</a:t>
            </a:r>
          </a:p>
          <a:p>
            <a:r>
              <a:rPr lang="pl-PL" b="1" dirty="0" smtClean="0">
                <a:latin typeface="Bahnschrift SemiLight Condensed" pitchFamily="34" charset="0"/>
              </a:rPr>
              <a:t>Solowa, kameralna, koncertowa;</a:t>
            </a:r>
          </a:p>
          <a:p>
            <a:r>
              <a:rPr lang="pl-PL" b="1" dirty="0" smtClean="0">
                <a:latin typeface="Bahnschrift SemiLight Condensed" pitchFamily="34" charset="0"/>
              </a:rPr>
              <a:t>Antyczna, romantyczna, barokowa;</a:t>
            </a:r>
          </a:p>
          <a:p>
            <a:r>
              <a:rPr lang="pl-PL" b="1" dirty="0" smtClean="0">
                <a:latin typeface="Bahnschrift SemiLight Condensed" pitchFamily="34" charset="0"/>
              </a:rPr>
              <a:t>Liturgiczna, sceniczna, autonomiczna;</a:t>
            </a:r>
            <a:endParaRPr lang="pl-PL" b="1" dirty="0" smtClean="0">
              <a:latin typeface="Bahnschrift SemiLight Condensed" pitchFamily="34" charset="0"/>
            </a:endParaRPr>
          </a:p>
          <a:p>
            <a:endParaRPr lang="pl-PL" dirty="0" smtClean="0">
              <a:latin typeface="Bahnschrift SemiLight Condensed" pitchFamily="34" charset="0"/>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Muzyka Pop</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Jest to rodzaj muzyki rozrywkowej, który definiuje ogólnie wszystkie gatunki muzyki rozrywkowej, bo pop jest muzyką, która dociera do masy ludzi. Jednym z najpopularniejszych wykonawców muzyki pop był Michael Jackson, zwany Królem Popu. Natomiast piosenkarka Madonna jest nazywana Królową Popu. </a:t>
            </a:r>
            <a:endParaRPr lang="pl-PL" b="1" dirty="0">
              <a:latin typeface="Bahnschrift SemiLight Condensed" pitchFamily="34" charset="0"/>
            </a:endParaRPr>
          </a:p>
        </p:txBody>
      </p:sp>
      <p:pic>
        <p:nvPicPr>
          <p:cNvPr id="4" name="Obraz 3" descr="uid_b6a684d0de616716b251777537b54f311553959460505_width_1280_play_0_pos_0_gs_0_height_720_michael-jackson-zmarl-25-czerwca-2009-roku-w-los-angeles-fot-kevin-mazurwireimage.jpg"/>
          <p:cNvPicPr>
            <a:picLocks noChangeAspect="1"/>
          </p:cNvPicPr>
          <p:nvPr/>
        </p:nvPicPr>
        <p:blipFill>
          <a:blip r:embed="rId2" cstate="print"/>
          <a:stretch>
            <a:fillRect/>
          </a:stretch>
        </p:blipFill>
        <p:spPr>
          <a:xfrm rot="21172658">
            <a:off x="5432654" y="4644924"/>
            <a:ext cx="2412985" cy="1357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Obraz 4" descr="pobrane.jpg"/>
          <p:cNvPicPr>
            <a:picLocks noChangeAspect="1"/>
          </p:cNvPicPr>
          <p:nvPr/>
        </p:nvPicPr>
        <p:blipFill>
          <a:blip r:embed="rId3" cstate="print"/>
          <a:stretch>
            <a:fillRect/>
          </a:stretch>
        </p:blipFill>
        <p:spPr>
          <a:xfrm rot="20689842">
            <a:off x="4372497" y="4569999"/>
            <a:ext cx="1333497" cy="19288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latin typeface="Harrington" pitchFamily="82" charset="0"/>
              </a:rPr>
              <a:t>Rock’n’roll</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Podstawa wszystkich stylów rockowych. Rozpowszechniła w latach 50. XX wieku. Jest muzyką rytmiczną oraz harmonijną. Został on po raz pierwszy użyty w piosence „My Man </a:t>
            </a:r>
            <a:r>
              <a:rPr lang="pl-PL" b="1" dirty="0" err="1" smtClean="0">
                <a:latin typeface="Bahnschrift SemiLight Condensed" pitchFamily="34" charset="0"/>
              </a:rPr>
              <a:t>Rocks</a:t>
            </a:r>
            <a:r>
              <a:rPr lang="pl-PL" b="1" dirty="0" smtClean="0">
                <a:latin typeface="Bahnschrift SemiLight Condensed" pitchFamily="34" charset="0"/>
              </a:rPr>
              <a:t> Me” w 1922 roku. Królem </a:t>
            </a:r>
            <a:r>
              <a:rPr lang="pl-PL" b="1" dirty="0" err="1" smtClean="0">
                <a:latin typeface="Bahnschrift SemiLight Condensed" pitchFamily="34" charset="0"/>
              </a:rPr>
              <a:t>rock’n’rolla</a:t>
            </a:r>
            <a:r>
              <a:rPr lang="pl-PL" b="1" dirty="0" smtClean="0">
                <a:latin typeface="Bahnschrift SemiLight Condensed" pitchFamily="34" charset="0"/>
              </a:rPr>
              <a:t> nazywany jest słynny Elvis Presley. Jedną z najsłynniejszych </a:t>
            </a:r>
            <a:r>
              <a:rPr lang="pl-PL" b="1" dirty="0" err="1" smtClean="0">
                <a:latin typeface="Bahnschrift SemiLight Condensed" pitchFamily="34" charset="0"/>
              </a:rPr>
              <a:t>rock’n’rollowych</a:t>
            </a:r>
            <a:r>
              <a:rPr lang="pl-PL" b="1" dirty="0" smtClean="0">
                <a:latin typeface="Bahnschrift SemiLight Condensed" pitchFamily="34" charset="0"/>
              </a:rPr>
              <a:t> piosenek jest jego ballada „</a:t>
            </a:r>
            <a:r>
              <a:rPr lang="pl-PL" b="1" dirty="0" err="1" smtClean="0">
                <a:latin typeface="Bahnschrift SemiLight Condensed" pitchFamily="34" charset="0"/>
              </a:rPr>
              <a:t>Can’t</a:t>
            </a:r>
            <a:r>
              <a:rPr lang="pl-PL" b="1" dirty="0" smtClean="0">
                <a:latin typeface="Bahnschrift SemiLight Condensed" pitchFamily="34" charset="0"/>
              </a:rPr>
              <a:t> help </a:t>
            </a:r>
            <a:r>
              <a:rPr lang="pl-PL" b="1" dirty="0" err="1" smtClean="0">
                <a:latin typeface="Bahnschrift SemiLight Condensed" pitchFamily="34" charset="0"/>
              </a:rPr>
              <a:t>falling</a:t>
            </a:r>
            <a:r>
              <a:rPr lang="pl-PL" b="1" dirty="0" smtClean="0">
                <a:latin typeface="Bahnschrift SemiLight Condensed" pitchFamily="34" charset="0"/>
              </a:rPr>
              <a:t> </a:t>
            </a:r>
            <a:r>
              <a:rPr lang="pl-PL" b="1" dirty="0" err="1" smtClean="0">
                <a:latin typeface="Bahnschrift SemiLight Condensed" pitchFamily="34" charset="0"/>
              </a:rPr>
              <a:t>in</a:t>
            </a:r>
            <a:r>
              <a:rPr lang="pl-PL" b="1" dirty="0" smtClean="0">
                <a:latin typeface="Bahnschrift SemiLight Condensed" pitchFamily="34" charset="0"/>
              </a:rPr>
              <a:t> </a:t>
            </a:r>
            <a:r>
              <a:rPr lang="pl-PL" b="1" dirty="0" err="1" smtClean="0">
                <a:latin typeface="Bahnschrift SemiLight Condensed" pitchFamily="34" charset="0"/>
              </a:rPr>
              <a:t>love</a:t>
            </a:r>
            <a:r>
              <a:rPr lang="pl-PL" b="1" dirty="0" smtClean="0">
                <a:latin typeface="Bahnschrift SemiLight Condensed" pitchFamily="34" charset="0"/>
              </a:rPr>
              <a:t>”.  </a:t>
            </a:r>
            <a:endParaRPr lang="pl-PL" b="1" dirty="0">
              <a:latin typeface="Bahnschrift SemiLight Condensed" pitchFamily="34" charset="0"/>
            </a:endParaRPr>
          </a:p>
        </p:txBody>
      </p:sp>
      <p:pic>
        <p:nvPicPr>
          <p:cNvPr id="4" name="Obraz 3" descr="Elvis_Presley_Jailhouse_Rock2.jpg"/>
          <p:cNvPicPr>
            <a:picLocks noChangeAspect="1"/>
          </p:cNvPicPr>
          <p:nvPr/>
        </p:nvPicPr>
        <p:blipFill>
          <a:blip r:embed="rId2" cstate="print"/>
          <a:stretch>
            <a:fillRect/>
          </a:stretch>
        </p:blipFill>
        <p:spPr>
          <a:xfrm rot="470899">
            <a:off x="5760610" y="4870529"/>
            <a:ext cx="1357322" cy="18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Rock</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Jest to podgatunek wywodzący się z </a:t>
            </a:r>
            <a:r>
              <a:rPr lang="pl-PL" b="1" dirty="0" err="1" smtClean="0">
                <a:latin typeface="Bahnschrift SemiLight Condensed" pitchFamily="34" charset="0"/>
              </a:rPr>
              <a:t>rock’n’rolla</a:t>
            </a:r>
            <a:r>
              <a:rPr lang="pl-PL" b="1" dirty="0" smtClean="0">
                <a:latin typeface="Bahnschrift SemiLight Condensed" pitchFamily="34" charset="0"/>
              </a:rPr>
              <a:t>. Stawia na zespoły kwartetowe, z użyciem gitar: basowej, solowej, rytmicznej, oraz perkusji i wokalistów. Rozpowszechnił się on w latach 60. XX wieku w USA. Najsłynniejsze zespoły rockowe to </a:t>
            </a:r>
            <a:r>
              <a:rPr lang="pl-PL" b="1" dirty="0" err="1" smtClean="0">
                <a:latin typeface="Bahnschrift SemiLight Condensed" pitchFamily="34" charset="0"/>
              </a:rPr>
              <a:t>The</a:t>
            </a:r>
            <a:r>
              <a:rPr lang="pl-PL" b="1" dirty="0" smtClean="0">
                <a:latin typeface="Bahnschrift SemiLight Condensed" pitchFamily="34" charset="0"/>
              </a:rPr>
              <a:t> Beatles i </a:t>
            </a:r>
            <a:r>
              <a:rPr lang="pl-PL" b="1" dirty="0" err="1" smtClean="0">
                <a:latin typeface="Bahnschrift SemiLight Condensed" pitchFamily="34" charset="0"/>
              </a:rPr>
              <a:t>The</a:t>
            </a:r>
            <a:r>
              <a:rPr lang="pl-PL" b="1" dirty="0" smtClean="0">
                <a:latin typeface="Bahnschrift SemiLight Condensed" pitchFamily="34" charset="0"/>
              </a:rPr>
              <a:t> Rolling Stones, a w dzisiejszych czasach np.: </a:t>
            </a:r>
            <a:r>
              <a:rPr lang="pl-PL" b="1" dirty="0" err="1" smtClean="0">
                <a:latin typeface="Bahnschrift SemiLight Condensed" pitchFamily="34" charset="0"/>
              </a:rPr>
              <a:t>Imagine</a:t>
            </a:r>
            <a:r>
              <a:rPr lang="pl-PL" b="1" dirty="0" smtClean="0">
                <a:latin typeface="Bahnschrift SemiLight Condensed" pitchFamily="34" charset="0"/>
              </a:rPr>
              <a:t> </a:t>
            </a:r>
            <a:r>
              <a:rPr lang="pl-PL" b="1" dirty="0" err="1" smtClean="0">
                <a:latin typeface="Bahnschrift SemiLight Condensed" pitchFamily="34" charset="0"/>
              </a:rPr>
              <a:t>Dragons</a:t>
            </a:r>
            <a:r>
              <a:rPr lang="pl-PL" b="1" dirty="0" smtClean="0">
                <a:latin typeface="Bahnschrift SemiLight Condensed" pitchFamily="34" charset="0"/>
              </a:rPr>
              <a:t>, </a:t>
            </a:r>
            <a:r>
              <a:rPr lang="pl-PL" b="1" dirty="0" err="1" smtClean="0">
                <a:latin typeface="Bahnschrift SemiLight Condensed" pitchFamily="34" charset="0"/>
              </a:rPr>
              <a:t>Skillet</a:t>
            </a:r>
            <a:r>
              <a:rPr lang="pl-PL" b="1" dirty="0" smtClean="0">
                <a:latin typeface="Bahnschrift SemiLight Condensed" pitchFamily="34" charset="0"/>
              </a:rPr>
              <a:t> oraz do niedawna </a:t>
            </a:r>
            <a:r>
              <a:rPr lang="pl-PL" b="1" dirty="0" err="1" smtClean="0">
                <a:latin typeface="Bahnschrift SemiLight Condensed" pitchFamily="34" charset="0"/>
              </a:rPr>
              <a:t>Linkin</a:t>
            </a:r>
            <a:r>
              <a:rPr lang="pl-PL" b="1" dirty="0" smtClean="0">
                <a:latin typeface="Bahnschrift SemiLight Condensed" pitchFamily="34" charset="0"/>
              </a:rPr>
              <a:t> Park.  </a:t>
            </a:r>
            <a:endParaRPr lang="pl-PL" b="1" dirty="0">
              <a:latin typeface="Bahnschrift SemiLight Condensed" pitchFamily="34" charset="0"/>
            </a:endParaRPr>
          </a:p>
        </p:txBody>
      </p:sp>
      <p:pic>
        <p:nvPicPr>
          <p:cNvPr id="4" name="Obraz 3" descr="okladka-abbey-road-the-beatles.jpg"/>
          <p:cNvPicPr>
            <a:picLocks noChangeAspect="1"/>
          </p:cNvPicPr>
          <p:nvPr/>
        </p:nvPicPr>
        <p:blipFill>
          <a:blip r:embed="rId2" cstate="print"/>
          <a:stretch>
            <a:fillRect/>
          </a:stretch>
        </p:blipFill>
        <p:spPr>
          <a:xfrm rot="686984">
            <a:off x="6526051" y="5054657"/>
            <a:ext cx="2102538" cy="11846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Obraz 4" descr="LinkinPark_oficjalne_foto.jpg"/>
          <p:cNvPicPr>
            <a:picLocks noChangeAspect="1"/>
          </p:cNvPicPr>
          <p:nvPr/>
        </p:nvPicPr>
        <p:blipFill>
          <a:blip r:embed="rId3" cstate="print"/>
          <a:stretch>
            <a:fillRect/>
          </a:stretch>
        </p:blipFill>
        <p:spPr>
          <a:xfrm>
            <a:off x="4929190" y="4929198"/>
            <a:ext cx="1996440" cy="1441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Obraz 5" descr="cb9a236e-6463-427b-82e8-5d7c9dd2c9bd_830x830.jpg"/>
          <p:cNvPicPr>
            <a:picLocks noChangeAspect="1"/>
          </p:cNvPicPr>
          <p:nvPr/>
        </p:nvPicPr>
        <p:blipFill>
          <a:blip r:embed="rId4" cstate="print"/>
          <a:stretch>
            <a:fillRect/>
          </a:stretch>
        </p:blipFill>
        <p:spPr>
          <a:xfrm rot="20766243">
            <a:off x="3338537" y="5213716"/>
            <a:ext cx="1928826" cy="12665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Jazz</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Narodził się na przełomie XIX i XX w. na południu Stanów Zjednoczonych, dokładniej w Nowym Orleanie, u czarnoskórych mieszkańców miasta. Początkowo była ona muzyką improwizacyjną, nie mającą wcześniejszego pomysłu lub scenariusza. Człowiekiem, który rozpropagował jazz na cały świat, był Louis Armstrong ze swoim słynnym zachrypniętym głosem, oraz piosenką „</a:t>
            </a:r>
            <a:r>
              <a:rPr lang="pl-PL" b="1" dirty="0" err="1" smtClean="0">
                <a:latin typeface="Bahnschrift SemiLight Condensed" pitchFamily="34" charset="0"/>
              </a:rPr>
              <a:t>What</a:t>
            </a:r>
            <a:r>
              <a:rPr lang="pl-PL" b="1" dirty="0" smtClean="0">
                <a:latin typeface="Bahnschrift SemiLight Condensed" pitchFamily="34" charset="0"/>
              </a:rPr>
              <a:t> a </a:t>
            </a:r>
            <a:r>
              <a:rPr lang="pl-PL" b="1" dirty="0" err="1" smtClean="0">
                <a:latin typeface="Bahnschrift SemiLight Condensed" pitchFamily="34" charset="0"/>
              </a:rPr>
              <a:t>Wonderful</a:t>
            </a:r>
            <a:r>
              <a:rPr lang="pl-PL" b="1" dirty="0" smtClean="0">
                <a:latin typeface="Bahnschrift SemiLight Condensed" pitchFamily="34" charset="0"/>
              </a:rPr>
              <a:t> </a:t>
            </a:r>
            <a:r>
              <a:rPr lang="pl-PL" b="1" dirty="0" err="1" smtClean="0">
                <a:latin typeface="Bahnschrift SemiLight Condensed" pitchFamily="34" charset="0"/>
              </a:rPr>
              <a:t>World</a:t>
            </a:r>
            <a:r>
              <a:rPr lang="pl-PL" b="1" dirty="0" smtClean="0">
                <a:latin typeface="Bahnschrift SemiLight Condensed" pitchFamily="34" charset="0"/>
              </a:rPr>
              <a:t>” </a:t>
            </a:r>
            <a:endParaRPr lang="pl-PL" b="1" dirty="0">
              <a:latin typeface="Bahnschrift SemiLight Condensed" pitchFamily="34" charset="0"/>
            </a:endParaRPr>
          </a:p>
        </p:txBody>
      </p:sp>
      <p:pic>
        <p:nvPicPr>
          <p:cNvPr id="4" name="Obraz 3" descr="pobrane (1).jpg"/>
          <p:cNvPicPr>
            <a:picLocks noChangeAspect="1"/>
          </p:cNvPicPr>
          <p:nvPr/>
        </p:nvPicPr>
        <p:blipFill>
          <a:blip r:embed="rId2" cstate="print"/>
          <a:stretch>
            <a:fillRect/>
          </a:stretch>
        </p:blipFill>
        <p:spPr>
          <a:xfrm rot="403240">
            <a:off x="5643570" y="5214950"/>
            <a:ext cx="1947867" cy="12811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latin typeface="Harrington" pitchFamily="82" charset="0"/>
              </a:rPr>
              <a:t>Hard</a:t>
            </a:r>
            <a:r>
              <a:rPr lang="pl-PL" dirty="0" smtClean="0">
                <a:latin typeface="Harrington" pitchFamily="82" charset="0"/>
              </a:rPr>
              <a:t> Rock</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Opiera się na ostrym brzmieniu gitar elektrycznych oraz pełnych energii perkusjach. Wywodzi się z bluesa oraz </a:t>
            </a:r>
            <a:r>
              <a:rPr lang="pl-PL" b="1" dirty="0" err="1" smtClean="0">
                <a:latin typeface="Bahnschrift SemiLight Condensed" pitchFamily="34" charset="0"/>
              </a:rPr>
              <a:t>rock’n’rolla</a:t>
            </a:r>
            <a:r>
              <a:rPr lang="pl-PL" b="1" dirty="0" smtClean="0">
                <a:latin typeface="Bahnschrift SemiLight Condensed" pitchFamily="34" charset="0"/>
              </a:rPr>
              <a:t>. Sławę zdobył w latach 60. i 70. XX wieku, za sprawą takich zespołów oraz artystów jak: </a:t>
            </a:r>
            <a:r>
              <a:rPr lang="pl-PL" b="1" dirty="0" err="1" smtClean="0">
                <a:latin typeface="Bahnschrift SemiLight Condensed" pitchFamily="34" charset="0"/>
              </a:rPr>
              <a:t>Led</a:t>
            </a:r>
            <a:r>
              <a:rPr lang="pl-PL" b="1" dirty="0" smtClean="0">
                <a:latin typeface="Bahnschrift SemiLight Condensed" pitchFamily="34" charset="0"/>
              </a:rPr>
              <a:t> </a:t>
            </a:r>
            <a:r>
              <a:rPr lang="pl-PL" b="1" dirty="0" err="1" smtClean="0">
                <a:latin typeface="Bahnschrift SemiLight Condensed" pitchFamily="34" charset="0"/>
              </a:rPr>
              <a:t>Zepellin</a:t>
            </a:r>
            <a:r>
              <a:rPr lang="pl-PL" b="1" dirty="0" smtClean="0">
                <a:latin typeface="Bahnschrift SemiLight Condensed" pitchFamily="34" charset="0"/>
              </a:rPr>
              <a:t>, AC/DC, </a:t>
            </a:r>
            <a:r>
              <a:rPr lang="pl-PL" b="1" dirty="0" err="1" smtClean="0">
                <a:latin typeface="Bahnschrift SemiLight Condensed" pitchFamily="34" charset="0"/>
              </a:rPr>
              <a:t>Aerosmith</a:t>
            </a:r>
            <a:r>
              <a:rPr lang="pl-PL" b="1" dirty="0" smtClean="0">
                <a:latin typeface="Bahnschrift SemiLight Condensed" pitchFamily="34" charset="0"/>
              </a:rPr>
              <a:t>, </a:t>
            </a:r>
            <a:r>
              <a:rPr lang="pl-PL" b="1" dirty="0" err="1" smtClean="0">
                <a:latin typeface="Bahnschrift SemiLight Condensed" pitchFamily="34" charset="0"/>
              </a:rPr>
              <a:t>The</a:t>
            </a:r>
            <a:r>
              <a:rPr lang="pl-PL" b="1" dirty="0" smtClean="0">
                <a:latin typeface="Bahnschrift SemiLight Condensed" pitchFamily="34" charset="0"/>
              </a:rPr>
              <a:t> </a:t>
            </a:r>
            <a:r>
              <a:rPr lang="pl-PL" b="1" dirty="0" err="1" smtClean="0">
                <a:latin typeface="Bahnschrift SemiLight Condensed" pitchFamily="34" charset="0"/>
              </a:rPr>
              <a:t>Doors</a:t>
            </a:r>
            <a:r>
              <a:rPr lang="pl-PL" b="1" dirty="0" smtClean="0">
                <a:latin typeface="Bahnschrift SemiLight Condensed" pitchFamily="34" charset="0"/>
              </a:rPr>
              <a:t>, </a:t>
            </a:r>
            <a:r>
              <a:rPr lang="pl-PL" b="1" dirty="0" err="1" smtClean="0">
                <a:latin typeface="Bahnschrift SemiLight Condensed" pitchFamily="34" charset="0"/>
              </a:rPr>
              <a:t>The</a:t>
            </a:r>
            <a:r>
              <a:rPr lang="pl-PL" b="1" dirty="0" smtClean="0">
                <a:latin typeface="Bahnschrift SemiLight Condensed" pitchFamily="34" charset="0"/>
              </a:rPr>
              <a:t> </a:t>
            </a:r>
            <a:r>
              <a:rPr lang="pl-PL" b="1" dirty="0" err="1" smtClean="0">
                <a:latin typeface="Bahnschrift SemiLight Condensed" pitchFamily="34" charset="0"/>
              </a:rPr>
              <a:t>Who</a:t>
            </a:r>
            <a:r>
              <a:rPr lang="pl-PL" b="1" dirty="0" smtClean="0">
                <a:latin typeface="Bahnschrift SemiLight Condensed" pitchFamily="34" charset="0"/>
              </a:rPr>
              <a:t>, </a:t>
            </a:r>
            <a:r>
              <a:rPr lang="pl-PL" b="1" dirty="0" err="1" smtClean="0">
                <a:latin typeface="Bahnschrift SemiLight Condensed" pitchFamily="34" charset="0"/>
              </a:rPr>
              <a:t>The</a:t>
            </a:r>
            <a:r>
              <a:rPr lang="pl-PL" b="1" dirty="0" smtClean="0">
                <a:latin typeface="Bahnschrift SemiLight Condensed" pitchFamily="34" charset="0"/>
              </a:rPr>
              <a:t> Jimi Hendrix </a:t>
            </a:r>
            <a:r>
              <a:rPr lang="pl-PL" b="1" dirty="0" err="1" smtClean="0">
                <a:latin typeface="Bahnschrift SemiLight Condensed" pitchFamily="34" charset="0"/>
              </a:rPr>
              <a:t>Experience</a:t>
            </a:r>
            <a:r>
              <a:rPr lang="pl-PL" b="1" dirty="0" smtClean="0">
                <a:latin typeface="Bahnschrift SemiLight Condensed" pitchFamily="34" charset="0"/>
              </a:rPr>
              <a:t> </a:t>
            </a:r>
            <a:r>
              <a:rPr lang="pl-PL" b="1" dirty="0" smtClean="0">
                <a:latin typeface="Bahnschrift SemiLight Condensed" pitchFamily="34" charset="0"/>
              </a:rPr>
              <a:t>oraz </a:t>
            </a:r>
            <a:r>
              <a:rPr lang="pl-PL" b="1" dirty="0" err="1" smtClean="0">
                <a:latin typeface="Bahnschrift SemiLight Condensed" pitchFamily="34" charset="0"/>
              </a:rPr>
              <a:t>Queen</a:t>
            </a:r>
            <a:r>
              <a:rPr lang="pl-PL" b="1" dirty="0" smtClean="0">
                <a:latin typeface="Bahnschrift SemiLight Condensed" pitchFamily="34" charset="0"/>
              </a:rPr>
              <a:t>. Dziś podobną stylistyką cieszy się Heavy Metal. </a:t>
            </a:r>
            <a:endParaRPr lang="pl-PL" b="1" dirty="0">
              <a:latin typeface="Bahnschrift SemiLight Condensed" pitchFamily="34" charset="0"/>
            </a:endParaRPr>
          </a:p>
        </p:txBody>
      </p:sp>
      <p:pic>
        <p:nvPicPr>
          <p:cNvPr id="4" name="Obraz 3" descr="z20121343Q,Aerosmith.jpg"/>
          <p:cNvPicPr>
            <a:picLocks noChangeAspect="1"/>
          </p:cNvPicPr>
          <p:nvPr/>
        </p:nvPicPr>
        <p:blipFill>
          <a:blip r:embed="rId2" cstate="print"/>
          <a:stretch>
            <a:fillRect/>
          </a:stretch>
        </p:blipFill>
        <p:spPr>
          <a:xfrm rot="20878244">
            <a:off x="2962936" y="5033142"/>
            <a:ext cx="1809742" cy="12026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Obraz 4" descr="pobrane (2).jpg"/>
          <p:cNvPicPr>
            <a:picLocks noChangeAspect="1"/>
          </p:cNvPicPr>
          <p:nvPr/>
        </p:nvPicPr>
        <p:blipFill>
          <a:blip r:embed="rId3" cstate="print"/>
          <a:stretch>
            <a:fillRect/>
          </a:stretch>
        </p:blipFill>
        <p:spPr>
          <a:xfrm>
            <a:off x="4286248" y="4929198"/>
            <a:ext cx="1500198" cy="11763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Obraz 5" descr="ac-dc-bon-scott.jpg"/>
          <p:cNvPicPr>
            <a:picLocks noChangeAspect="1"/>
          </p:cNvPicPr>
          <p:nvPr/>
        </p:nvPicPr>
        <p:blipFill>
          <a:blip r:embed="rId4" cstate="print"/>
          <a:stretch>
            <a:fillRect/>
          </a:stretch>
        </p:blipFill>
        <p:spPr>
          <a:xfrm>
            <a:off x="5572132" y="5000636"/>
            <a:ext cx="1785950" cy="1004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Obraz 6" descr="jimi-hendrix.jpg"/>
          <p:cNvPicPr>
            <a:picLocks noChangeAspect="1"/>
          </p:cNvPicPr>
          <p:nvPr/>
        </p:nvPicPr>
        <p:blipFill>
          <a:blip r:embed="rId5" cstate="print"/>
          <a:stretch>
            <a:fillRect/>
          </a:stretch>
        </p:blipFill>
        <p:spPr>
          <a:xfrm rot="482486">
            <a:off x="7133667" y="5025295"/>
            <a:ext cx="1442677" cy="9783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Muzyka Country</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Country to gatunek muzyczny wywodzący się od indiańskiego plemienia </a:t>
            </a:r>
            <a:r>
              <a:rPr lang="pl-PL" b="1" dirty="0" err="1" smtClean="0">
                <a:latin typeface="Bahnschrift SemiLight Condensed" pitchFamily="34" charset="0"/>
              </a:rPr>
              <a:t>Apallachów</a:t>
            </a:r>
            <a:r>
              <a:rPr lang="pl-PL" b="1" dirty="0" smtClean="0">
                <a:latin typeface="Bahnschrift SemiLight Condensed" pitchFamily="34" charset="0"/>
              </a:rPr>
              <a:t>. Zazwyczaj utwory tego rodzaju można znaleźć w westernach. Do zagrania country potrzeba gitary akustycznej oraz skrzypiec – tylko tyle. Muzyka ta jest bardzo spokojna. Jednym z popularniejszych utworów country jest „Take me </a:t>
            </a:r>
            <a:r>
              <a:rPr lang="pl-PL" b="1" dirty="0" err="1" smtClean="0">
                <a:latin typeface="Bahnschrift SemiLight Condensed" pitchFamily="34" charset="0"/>
              </a:rPr>
              <a:t>home</a:t>
            </a:r>
            <a:r>
              <a:rPr lang="pl-PL" b="1" dirty="0" smtClean="0">
                <a:latin typeface="Bahnschrift SemiLight Condensed" pitchFamily="34" charset="0"/>
              </a:rPr>
              <a:t>, Country </a:t>
            </a:r>
            <a:r>
              <a:rPr lang="pl-PL" b="1" dirty="0" err="1" smtClean="0">
                <a:latin typeface="Bahnschrift SemiLight Condensed" pitchFamily="34" charset="0"/>
              </a:rPr>
              <a:t>Roads</a:t>
            </a:r>
            <a:r>
              <a:rPr lang="pl-PL" b="1" dirty="0" smtClean="0">
                <a:latin typeface="Bahnschrift SemiLight Condensed" pitchFamily="34" charset="0"/>
              </a:rPr>
              <a:t> (West Virginia)” Johna </a:t>
            </a:r>
            <a:r>
              <a:rPr lang="pl-PL" b="1" dirty="0" err="1" smtClean="0">
                <a:latin typeface="Bahnschrift SemiLight Condensed" pitchFamily="34" charset="0"/>
              </a:rPr>
              <a:t>Denvera</a:t>
            </a:r>
            <a:r>
              <a:rPr lang="pl-PL" b="1" dirty="0" smtClean="0">
                <a:latin typeface="Bahnschrift SemiLight Condensed" pitchFamily="34" charset="0"/>
              </a:rPr>
              <a:t>, która została wykorzystana jako </a:t>
            </a:r>
            <a:r>
              <a:rPr lang="pl-PL" b="1" dirty="0" err="1" smtClean="0">
                <a:latin typeface="Bahnschrift SemiLight Condensed" pitchFamily="34" charset="0"/>
              </a:rPr>
              <a:t>soundtrack</a:t>
            </a:r>
            <a:r>
              <a:rPr lang="pl-PL" b="1" dirty="0" smtClean="0">
                <a:latin typeface="Bahnschrift SemiLight Condensed" pitchFamily="34" charset="0"/>
              </a:rPr>
              <a:t> do gry </a:t>
            </a:r>
            <a:r>
              <a:rPr lang="pl-PL" b="1" dirty="0" err="1" smtClean="0">
                <a:latin typeface="Bahnschrift SemiLight Condensed" pitchFamily="34" charset="0"/>
              </a:rPr>
              <a:t>Fallout</a:t>
            </a:r>
            <a:r>
              <a:rPr lang="pl-PL" b="1" dirty="0" smtClean="0">
                <a:latin typeface="Bahnschrift SemiLight Condensed" pitchFamily="34" charset="0"/>
              </a:rPr>
              <a:t> 76. </a:t>
            </a:r>
            <a:endParaRPr lang="pl-PL" b="1" dirty="0">
              <a:latin typeface="Bahnschrift SemiLight Condensed" pitchFamily="34" charset="0"/>
            </a:endParaRPr>
          </a:p>
        </p:txBody>
      </p:sp>
      <p:pic>
        <p:nvPicPr>
          <p:cNvPr id="4" name="Obraz 3" descr="mqdefault.jpg"/>
          <p:cNvPicPr>
            <a:picLocks noChangeAspect="1"/>
          </p:cNvPicPr>
          <p:nvPr/>
        </p:nvPicPr>
        <p:blipFill>
          <a:blip r:embed="rId2" cstate="print"/>
          <a:stretch>
            <a:fillRect/>
          </a:stretch>
        </p:blipFill>
        <p:spPr>
          <a:xfrm>
            <a:off x="5500694" y="5286388"/>
            <a:ext cx="2159004" cy="12144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Dance pop/Disco</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Jest to gatunek muzyki pop, bardzo rytmiczny oraz melodyjny, przeznaczony do słuchania w radiu oraz do tańca na dyskotekach. Swoje lata świetności przeżywał w latach 80. XX wieku za sprawą niemieckiego duetu Modern </a:t>
            </a:r>
            <a:r>
              <a:rPr lang="pl-PL" b="1" dirty="0" err="1" smtClean="0">
                <a:latin typeface="Bahnschrift SemiLight Condensed" pitchFamily="34" charset="0"/>
              </a:rPr>
              <a:t>Talking</a:t>
            </a:r>
            <a:r>
              <a:rPr lang="pl-PL" b="1" dirty="0" smtClean="0">
                <a:latin typeface="Bahnschrift SemiLight Condensed" pitchFamily="34" charset="0"/>
              </a:rPr>
              <a:t>.</a:t>
            </a:r>
            <a:endParaRPr lang="pl-PL" b="1" dirty="0">
              <a:latin typeface="Bahnschrift SemiLight Condensed" pitchFamily="34" charset="0"/>
            </a:endParaRPr>
          </a:p>
        </p:txBody>
      </p:sp>
      <p:pic>
        <p:nvPicPr>
          <p:cNvPr id="4" name="Obraz 3" descr="modern-talking-768x432.jpg"/>
          <p:cNvPicPr>
            <a:picLocks noChangeAspect="1"/>
          </p:cNvPicPr>
          <p:nvPr/>
        </p:nvPicPr>
        <p:blipFill>
          <a:blip r:embed="rId2" cstate="print"/>
          <a:stretch>
            <a:fillRect/>
          </a:stretch>
        </p:blipFill>
        <p:spPr>
          <a:xfrm>
            <a:off x="2857488" y="4214818"/>
            <a:ext cx="3752851" cy="21109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Rap</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Jest to bardzo popularny gatunek muzyczny, polegający na agresywnemu recytowaniu słów utworu pod rytm muzyki. Jest uważany za jeden z symboli czarnoskórej amerykańskiej ludności, gdyż to oni to wymyślili. Od rapu należy odróżnić tzw. Freestyle, czyli po prostu improwizowany rap. Najpopularniejszymi raperami są m. in.: </a:t>
            </a:r>
            <a:r>
              <a:rPr lang="pl-PL" b="1" dirty="0" err="1" smtClean="0">
                <a:latin typeface="Bahnschrift SemiLight Condensed" pitchFamily="34" charset="0"/>
              </a:rPr>
              <a:t>Eminem</a:t>
            </a:r>
            <a:r>
              <a:rPr lang="pl-PL" b="1" dirty="0" smtClean="0">
                <a:latin typeface="Bahnschrift SemiLight Condensed" pitchFamily="34" charset="0"/>
              </a:rPr>
              <a:t>, </a:t>
            </a:r>
            <a:r>
              <a:rPr lang="pl-PL" b="1" dirty="0" err="1" smtClean="0">
                <a:latin typeface="Bahnschrift SemiLight Condensed" pitchFamily="34" charset="0"/>
              </a:rPr>
              <a:t>Dr</a:t>
            </a:r>
            <a:r>
              <a:rPr lang="pl-PL" b="1" dirty="0" smtClean="0">
                <a:latin typeface="Bahnschrift SemiLight Condensed" pitchFamily="34" charset="0"/>
              </a:rPr>
              <a:t>. </a:t>
            </a:r>
            <a:r>
              <a:rPr lang="pl-PL" b="1" dirty="0" err="1" smtClean="0">
                <a:latin typeface="Bahnschrift SemiLight Condensed" pitchFamily="34" charset="0"/>
              </a:rPr>
              <a:t>Dre</a:t>
            </a:r>
            <a:r>
              <a:rPr lang="pl-PL" b="1" dirty="0" smtClean="0">
                <a:latin typeface="Bahnschrift SemiLight Condensed" pitchFamily="34" charset="0"/>
              </a:rPr>
              <a:t> </a:t>
            </a:r>
            <a:r>
              <a:rPr lang="pl-PL" b="1" dirty="0" smtClean="0">
                <a:latin typeface="Bahnschrift SemiLight Condensed" pitchFamily="34" charset="0"/>
              </a:rPr>
              <a:t>oraz </a:t>
            </a:r>
            <a:r>
              <a:rPr lang="pl-PL" b="1" dirty="0" err="1" smtClean="0">
                <a:latin typeface="Bahnschrift SemiLight Condensed" pitchFamily="34" charset="0"/>
              </a:rPr>
              <a:t>Kanye</a:t>
            </a:r>
            <a:r>
              <a:rPr lang="pl-PL" b="1" dirty="0" smtClean="0">
                <a:latin typeface="Bahnschrift SemiLight Condensed" pitchFamily="34" charset="0"/>
              </a:rPr>
              <a:t> West. </a:t>
            </a:r>
            <a:endParaRPr lang="pl-PL" b="1" dirty="0">
              <a:latin typeface="Bahnschrift SemiLight Condensed" pitchFamily="34" charset="0"/>
            </a:endParaRPr>
          </a:p>
        </p:txBody>
      </p:sp>
      <p:pic>
        <p:nvPicPr>
          <p:cNvPr id="4" name="Obraz 3" descr="gf-ZjCy-v3ay-XrP6_oscary-2020-eminem-1920x1080-nocrop.jpg"/>
          <p:cNvPicPr>
            <a:picLocks noChangeAspect="1"/>
          </p:cNvPicPr>
          <p:nvPr/>
        </p:nvPicPr>
        <p:blipFill>
          <a:blip r:embed="rId2" cstate="print"/>
          <a:stretch>
            <a:fillRect/>
          </a:stretch>
        </p:blipFill>
        <p:spPr>
          <a:xfrm rot="545490">
            <a:off x="6602016" y="5083795"/>
            <a:ext cx="2071702" cy="14455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Obraz 4" descr="Kanye-West-DONDA-pcc5fx153xp2fedkg6enny0dulewvzplqrrtmaro20.png"/>
          <p:cNvPicPr>
            <a:picLocks noChangeAspect="1"/>
          </p:cNvPicPr>
          <p:nvPr/>
        </p:nvPicPr>
        <p:blipFill>
          <a:blip r:embed="rId3" cstate="print"/>
          <a:stretch>
            <a:fillRect/>
          </a:stretch>
        </p:blipFill>
        <p:spPr>
          <a:xfrm>
            <a:off x="4429124" y="5286388"/>
            <a:ext cx="2500298" cy="13084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Muzyka Techno</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Muzyka Techno jest jednym z najpopularniejszych obecnie gatunkiem muzycznych. Jest to w zasadzie piosenka komputerowa, często z komputerowym wokalem. Powstał w Detroit w USA w latach 80. XX wieku. Jednymi z najpopularniejszych utworów są: „</a:t>
            </a:r>
            <a:r>
              <a:rPr lang="pl-PL" b="1" dirty="0" err="1" smtClean="0">
                <a:latin typeface="Bahnschrift SemiLight Condensed" pitchFamily="34" charset="0"/>
              </a:rPr>
              <a:t>Alone</a:t>
            </a:r>
            <a:r>
              <a:rPr lang="pl-PL" b="1" dirty="0" smtClean="0">
                <a:latin typeface="Bahnschrift SemiLight Condensed" pitchFamily="34" charset="0"/>
              </a:rPr>
              <a:t>” </a:t>
            </a:r>
            <a:r>
              <a:rPr lang="pl-PL" b="1" dirty="0" err="1" smtClean="0">
                <a:latin typeface="Bahnschrift SemiLight Condensed" pitchFamily="34" charset="0"/>
              </a:rPr>
              <a:t>Marshmello</a:t>
            </a:r>
            <a:r>
              <a:rPr lang="pl-PL" b="1" dirty="0" smtClean="0">
                <a:latin typeface="Bahnschrift SemiLight Condensed" pitchFamily="34" charset="0"/>
              </a:rPr>
              <a:t>, „</a:t>
            </a:r>
            <a:r>
              <a:rPr lang="pl-PL" b="1" dirty="0" err="1" smtClean="0">
                <a:latin typeface="Bahnschrift SemiLight Condensed" pitchFamily="34" charset="0"/>
              </a:rPr>
              <a:t>Fadet</a:t>
            </a:r>
            <a:r>
              <a:rPr lang="pl-PL" b="1" dirty="0" smtClean="0">
                <a:latin typeface="Bahnschrift SemiLight Condensed" pitchFamily="34" charset="0"/>
              </a:rPr>
              <a:t>” Alana Walkera oraz „</a:t>
            </a:r>
            <a:r>
              <a:rPr lang="pl-PL" b="1" dirty="0" err="1" smtClean="0">
                <a:latin typeface="Bahnschrift SemiLight Condensed" pitchFamily="34" charset="0"/>
              </a:rPr>
              <a:t>Xenogenezis</a:t>
            </a:r>
            <a:r>
              <a:rPr lang="pl-PL" b="1" dirty="0" smtClean="0">
                <a:latin typeface="Bahnschrift SemiLight Condensed" pitchFamily="34" charset="0"/>
              </a:rPr>
              <a:t>”  </a:t>
            </a:r>
            <a:r>
              <a:rPr lang="pl-PL" b="1" dirty="0" err="1" smtClean="0">
                <a:latin typeface="Bahnschrift SemiLight Condensed" pitchFamily="34" charset="0"/>
              </a:rPr>
              <a:t>The</a:t>
            </a:r>
            <a:r>
              <a:rPr lang="pl-PL" b="1" dirty="0" smtClean="0">
                <a:latin typeface="Bahnschrift SemiLight Condensed" pitchFamily="34" charset="0"/>
              </a:rPr>
              <a:t> </a:t>
            </a:r>
            <a:r>
              <a:rPr lang="pl-PL" b="1" dirty="0" err="1" smtClean="0">
                <a:latin typeface="Bahnschrift SemiLight Condensed" pitchFamily="34" charset="0"/>
              </a:rPr>
              <a:t>Fat</a:t>
            </a:r>
            <a:r>
              <a:rPr lang="pl-PL" b="1" dirty="0" smtClean="0">
                <a:latin typeface="Bahnschrift SemiLight Condensed" pitchFamily="34" charset="0"/>
              </a:rPr>
              <a:t> Rat.</a:t>
            </a:r>
            <a:endParaRPr lang="pl-PL" b="1" dirty="0">
              <a:latin typeface="Bahnschrift SemiLight Condensed" pitchFamily="34" charset="0"/>
            </a:endParaRPr>
          </a:p>
        </p:txBody>
      </p:sp>
      <p:pic>
        <p:nvPicPr>
          <p:cNvPr id="4" name="Obraz 3" descr="Alan-Walker.jpg"/>
          <p:cNvPicPr>
            <a:picLocks noChangeAspect="1"/>
          </p:cNvPicPr>
          <p:nvPr/>
        </p:nvPicPr>
        <p:blipFill>
          <a:blip r:embed="rId2" cstate="print"/>
          <a:stretch>
            <a:fillRect/>
          </a:stretch>
        </p:blipFill>
        <p:spPr>
          <a:xfrm rot="20910966">
            <a:off x="3929058" y="5072074"/>
            <a:ext cx="1867939" cy="1246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Obraz 4" descr="kim-jest-marshmello.jpg"/>
          <p:cNvPicPr>
            <a:picLocks noChangeAspect="1"/>
          </p:cNvPicPr>
          <p:nvPr/>
        </p:nvPicPr>
        <p:blipFill>
          <a:blip r:embed="rId3" cstate="print"/>
          <a:stretch>
            <a:fillRect/>
          </a:stretch>
        </p:blipFill>
        <p:spPr>
          <a:xfrm rot="750916">
            <a:off x="5391204" y="5057472"/>
            <a:ext cx="1973018" cy="11838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Muzyka ludowa</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Jest to muzyka tradycyjna w różnych regionach świata, z innym brzmieniem oraz rytmem w zależności od kraju pochodzenia. Często grupa etniczna ma swoją muzykę ludową, która jest oryginalna. Jest przekazywana z pokolenia na pokolenie, jako tradycja. Tutaj należy wspomnieć np. o muzyce góralskiej, która zakłada użycie m.in. skrzypiec oraz akordeonu. Zazwyczaj jest to muzyka skoczna.</a:t>
            </a:r>
            <a:endParaRPr lang="pl-PL" b="1" dirty="0">
              <a:latin typeface="Bahnschrift SemiLight Condensed" pitchFamily="34" charset="0"/>
            </a:endParaRPr>
          </a:p>
        </p:txBody>
      </p:sp>
    </p:spTree>
  </p:cSld>
  <p:clrMapOvr>
    <a:masterClrMapping/>
  </p:clrMapOvr>
  <p:transition>
    <p:blind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Harrington" pitchFamily="82" charset="0"/>
              </a:rPr>
              <a:t>Muzyka operowa</a:t>
            </a:r>
            <a:endParaRPr lang="pl-PL" dirty="0">
              <a:latin typeface="Harrington" pitchFamily="82" charset="0"/>
            </a:endParaRPr>
          </a:p>
        </p:txBody>
      </p:sp>
      <p:sp>
        <p:nvSpPr>
          <p:cNvPr id="3" name="Symbol zastępczy zawartości 2"/>
          <p:cNvSpPr>
            <a:spLocks noGrp="1"/>
          </p:cNvSpPr>
          <p:nvPr>
            <p:ph idx="1"/>
          </p:nvPr>
        </p:nvSpPr>
        <p:spPr/>
        <p:txBody>
          <a:bodyPr/>
          <a:lstStyle/>
          <a:p>
            <a:r>
              <a:rPr lang="pl-PL" b="1" dirty="0" smtClean="0">
                <a:latin typeface="Bahnschrift SemiLight Condensed" pitchFamily="34" charset="0"/>
              </a:rPr>
              <a:t>Jest to bardzo tradycyjna muzyka, zawsze odgrywana w operach. To co różni muzykę operową od innych gatunków jest to, że utwór operowy ma w sobie historię lub krótkie opowiadanie. Muzyka operowa jest podobna do muzycznych ballad, lecz różni się tempem, </a:t>
            </a:r>
            <a:r>
              <a:rPr lang="pl-PL" b="1" dirty="0" err="1" smtClean="0">
                <a:latin typeface="Bahnschrift SemiLight Condensed" pitchFamily="34" charset="0"/>
              </a:rPr>
              <a:t>brzmieniem,rytmem</a:t>
            </a:r>
            <a:r>
              <a:rPr lang="pl-PL" b="1" dirty="0" smtClean="0">
                <a:latin typeface="Bahnschrift SemiLight Condensed" pitchFamily="34" charset="0"/>
              </a:rPr>
              <a:t> i instrumentami. Jedne ze słynniejszych oper to „Halka” oraz „Straszny Dwór” Stanisława Moniuszki.</a:t>
            </a:r>
            <a:endParaRPr lang="pl-PL" b="1" dirty="0">
              <a:latin typeface="Bahnschrift SemiLight Condensed" pitchFamily="34" charset="0"/>
            </a:endParaRPr>
          </a:p>
        </p:txBody>
      </p:sp>
    </p:spTree>
  </p:cSld>
  <p:clrMapOvr>
    <a:masterClrMapping/>
  </p:clrMapOvr>
  <p:transition>
    <p:spli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dirty="0" smtClean="0">
                <a:latin typeface="Harrington" pitchFamily="82" charset="0"/>
              </a:rPr>
              <a:t>Dziękuję za uwagę</a:t>
            </a:r>
            <a:endParaRPr lang="pl-PL" dirty="0">
              <a:latin typeface="Harrington" pitchFamily="82" charset="0"/>
            </a:endParaRPr>
          </a:p>
        </p:txBody>
      </p:sp>
      <p:sp>
        <p:nvSpPr>
          <p:cNvPr id="3" name="Podtytuł 2"/>
          <p:cNvSpPr>
            <a:spLocks noGrp="1"/>
          </p:cNvSpPr>
          <p:nvPr>
            <p:ph type="subTitle" idx="1"/>
          </p:nvPr>
        </p:nvSpPr>
        <p:spPr/>
        <p:txBody>
          <a:bodyPr/>
          <a:lstStyle/>
          <a:p>
            <a:endParaRPr lang="pl-PL" dirty="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nergetyczny">
  <a:themeElements>
    <a:clrScheme name="Energetyczny">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Energetyczn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Energetyczny">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107</TotalTime>
  <Words>854</Words>
  <Application>Microsoft Office PowerPoint</Application>
  <PresentationFormat>Pokaz na ekranie (4:3)</PresentationFormat>
  <Paragraphs>35</Paragraphs>
  <Slides>16</Slides>
  <Notes>0</Notes>
  <HiddenSlides>0</HiddenSlides>
  <MMClips>0</MMClips>
  <ScaleCrop>false</ScaleCrop>
  <HeadingPairs>
    <vt:vector size="4" baseType="variant">
      <vt:variant>
        <vt:lpstr>Motyw</vt:lpstr>
      </vt:variant>
      <vt:variant>
        <vt:i4>1</vt:i4>
      </vt:variant>
      <vt:variant>
        <vt:lpstr>Tytuły slajdów</vt:lpstr>
      </vt:variant>
      <vt:variant>
        <vt:i4>16</vt:i4>
      </vt:variant>
    </vt:vector>
  </HeadingPairs>
  <TitlesOfParts>
    <vt:vector size="17" baseType="lpstr">
      <vt:lpstr>Energetyczny</vt:lpstr>
      <vt:lpstr>Muzyka</vt:lpstr>
      <vt:lpstr>Czym jest muzyka?</vt:lpstr>
      <vt:lpstr>Trochę historii</vt:lpstr>
      <vt:lpstr>Rodzaje muzyki (przykładowe)</vt:lpstr>
      <vt:lpstr>Muzyka Pop</vt:lpstr>
      <vt:lpstr>Rock’n’roll</vt:lpstr>
      <vt:lpstr>Rock</vt:lpstr>
      <vt:lpstr>Jazz</vt:lpstr>
      <vt:lpstr>Hard Rock</vt:lpstr>
      <vt:lpstr>Muzyka Country</vt:lpstr>
      <vt:lpstr>Dance pop/Disco</vt:lpstr>
      <vt:lpstr>Rap</vt:lpstr>
      <vt:lpstr>Muzyka Techno</vt:lpstr>
      <vt:lpstr>Muzyka ludowa</vt:lpstr>
      <vt:lpstr>Muzyka operowa</vt:lpstr>
      <vt:lpstr>Dziękuję za uwagę</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Muzyka</dc:title>
  <dc:creator>pc</dc:creator>
  <cp:lastModifiedBy>pc</cp:lastModifiedBy>
  <cp:revision>11</cp:revision>
  <dcterms:created xsi:type="dcterms:W3CDTF">2021-09-28T19:08:30Z</dcterms:created>
  <dcterms:modified xsi:type="dcterms:W3CDTF">2021-09-28T20:56:29Z</dcterms:modified>
</cp:coreProperties>
</file>