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Amatic SC"/>
      <p:regular r:id="rId16"/>
      <p:bold r:id="rId17"/>
    </p:embeddedFont>
    <p:embeddedFont>
      <p:font typeface="Source Code Pr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2" roundtripDataSignature="AMtx7mhg7uZpqVYJI+3BO5FZX4DOgxV7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SourceCodePro-italic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SourceCodePr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maticSC-bold.fntdata"/><Relationship Id="rId16" Type="http://schemas.openxmlformats.org/officeDocument/2006/relationships/font" Target="fonts/AmaticSC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SourceCodePro-bold.fntdata"/><Relationship Id="rId6" Type="http://schemas.openxmlformats.org/officeDocument/2006/relationships/slide" Target="slides/slide1.xml"/><Relationship Id="rId18" Type="http://schemas.openxmlformats.org/officeDocument/2006/relationships/font" Target="fonts/SourceCodePr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3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" name="Google Shape;12;p13"/>
          <p:cNvSpPr txBox="1"/>
          <p:nvPr>
            <p:ph idx="1"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7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7"/>
          <p:cNvSpPr txBox="1"/>
          <p:nvPr>
            <p:ph idx="1"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"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2"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0"/>
          <p:cNvSpPr txBox="1"/>
          <p:nvPr>
            <p:ph idx="1" type="subTitle"/>
          </p:nvPr>
        </p:nvSpPr>
        <p:spPr>
          <a:xfrm>
            <a:off x="311760" y="1483200"/>
            <a:ext cx="8520120" cy="1028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"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2"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3"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2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"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2"/>
          <p:cNvSpPr txBox="1"/>
          <p:nvPr>
            <p:ph idx="2"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3"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3"/>
          <p:cNvSpPr txBox="1"/>
          <p:nvPr>
            <p:ph idx="1"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2"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3"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"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2"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5"/>
          <p:cNvSpPr txBox="1"/>
          <p:nvPr>
            <p:ph idx="1"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5"/>
          <p:cNvSpPr txBox="1"/>
          <p:nvPr>
            <p:ph idx="2"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3"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5"/>
          <p:cNvSpPr txBox="1"/>
          <p:nvPr>
            <p:ph idx="4"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"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6"/>
          <p:cNvSpPr txBox="1"/>
          <p:nvPr>
            <p:ph idx="2"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6"/>
          <p:cNvSpPr txBox="1"/>
          <p:nvPr>
            <p:ph idx="3"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6"/>
          <p:cNvSpPr txBox="1"/>
          <p:nvPr>
            <p:ph idx="4"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5"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 txBox="1"/>
          <p:nvPr>
            <p:ph idx="6"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8"/>
          <p:cNvSpPr txBox="1"/>
          <p:nvPr>
            <p:ph idx="1"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9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"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9"/>
          <p:cNvSpPr txBox="1"/>
          <p:nvPr>
            <p:ph idx="2"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0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1"/>
          <p:cNvSpPr txBox="1"/>
          <p:nvPr>
            <p:ph idx="1" type="subTitle"/>
          </p:nvPr>
        </p:nvSpPr>
        <p:spPr>
          <a:xfrm>
            <a:off x="311760" y="1483200"/>
            <a:ext cx="8520120" cy="10287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2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2"/>
          <p:cNvSpPr txBox="1"/>
          <p:nvPr>
            <p:ph idx="1"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2"/>
          <p:cNvSpPr txBox="1"/>
          <p:nvPr>
            <p:ph idx="2"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2"/>
          <p:cNvSpPr txBox="1"/>
          <p:nvPr>
            <p:ph idx="3"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3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3"/>
          <p:cNvSpPr txBox="1"/>
          <p:nvPr>
            <p:ph idx="1"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3"/>
          <p:cNvSpPr txBox="1"/>
          <p:nvPr>
            <p:ph idx="2"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33"/>
          <p:cNvSpPr txBox="1"/>
          <p:nvPr>
            <p:ph idx="3"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4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4"/>
          <p:cNvSpPr txBox="1"/>
          <p:nvPr>
            <p:ph idx="1"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4"/>
          <p:cNvSpPr txBox="1"/>
          <p:nvPr>
            <p:ph idx="2"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4"/>
          <p:cNvSpPr txBox="1"/>
          <p:nvPr>
            <p:ph idx="3"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5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35"/>
          <p:cNvSpPr txBox="1"/>
          <p:nvPr>
            <p:ph idx="1"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5"/>
          <p:cNvSpPr txBox="1"/>
          <p:nvPr>
            <p:ph idx="2"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6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6"/>
          <p:cNvSpPr txBox="1"/>
          <p:nvPr>
            <p:ph idx="1"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36"/>
          <p:cNvSpPr txBox="1"/>
          <p:nvPr>
            <p:ph idx="2"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6"/>
          <p:cNvSpPr txBox="1"/>
          <p:nvPr>
            <p:ph idx="3"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6"/>
          <p:cNvSpPr txBox="1"/>
          <p:nvPr>
            <p:ph idx="4"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7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7"/>
          <p:cNvSpPr txBox="1"/>
          <p:nvPr>
            <p:ph idx="1"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7"/>
          <p:cNvSpPr txBox="1"/>
          <p:nvPr>
            <p:ph idx="2"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7"/>
          <p:cNvSpPr txBox="1"/>
          <p:nvPr>
            <p:ph idx="3"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37"/>
          <p:cNvSpPr txBox="1"/>
          <p:nvPr>
            <p:ph idx="4"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37"/>
          <p:cNvSpPr txBox="1"/>
          <p:nvPr>
            <p:ph idx="5"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7"/>
          <p:cNvSpPr txBox="1"/>
          <p:nvPr>
            <p:ph idx="6"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FDC8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/>
          <p:nvPr/>
        </p:nvSpPr>
        <p:spPr>
          <a:xfrm>
            <a:off x="0" y="0"/>
            <a:ext cx="9143640" cy="342864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2"/>
          <p:cNvSpPr txBox="1"/>
          <p:nvPr>
            <p:ph type="title"/>
          </p:nvPr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p12"/>
          <p:cNvSpPr txBox="1"/>
          <p:nvPr>
            <p:ph idx="12"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Google Shape;9;p12"/>
          <p:cNvSpPr txBox="1"/>
          <p:nvPr>
            <p:ph idx="1"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60" y="292680"/>
            <a:ext cx="8520120" cy="8006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60" y="1228680"/>
            <a:ext cx="8520120" cy="3339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000" u="none" cap="none" strike="noStrike">
                <a:solidFill>
                  <a:srgbClr val="21212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17.png"/><Relationship Id="rId6" Type="http://schemas.openxmlformats.org/officeDocument/2006/relationships/image" Target="../media/image11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9.png"/><Relationship Id="rId6" Type="http://schemas.openxmlformats.org/officeDocument/2006/relationships/image" Target="../media/image6.png"/><Relationship Id="rId7" Type="http://schemas.openxmlformats.org/officeDocument/2006/relationships/image" Target="../media/image16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"/>
          <p:cNvSpPr txBox="1"/>
          <p:nvPr/>
        </p:nvSpPr>
        <p:spPr>
          <a:xfrm>
            <a:off x="311760" y="392040"/>
            <a:ext cx="8520120" cy="2689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l-PL" sz="8000" u="none" cap="none" strike="noStrike">
                <a:solidFill>
                  <a:srgbClr val="212121"/>
                </a:solidFill>
                <a:latin typeface="Amatic SC"/>
                <a:ea typeface="Amatic SC"/>
                <a:cs typeface="Amatic SC"/>
                <a:sym typeface="Amatic SC"/>
              </a:rPr>
              <a:t>Muzyka</a:t>
            </a:r>
            <a:endParaRPr b="0" i="0" sz="8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"/>
          <p:cNvSpPr txBox="1"/>
          <p:nvPr/>
        </p:nvSpPr>
        <p:spPr>
          <a:xfrm>
            <a:off x="311760" y="3890520"/>
            <a:ext cx="8520120" cy="705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/>
          <p:nvPr/>
        </p:nvSpPr>
        <p:spPr>
          <a:xfrm>
            <a:off x="311760" y="292680"/>
            <a:ext cx="8520120" cy="8006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3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l-PL" sz="4200" u="none" cap="none" strike="noStrike">
                <a:solidFill>
                  <a:srgbClr val="212121"/>
                </a:solidFill>
                <a:latin typeface="Amatic SC"/>
                <a:ea typeface="Amatic SC"/>
                <a:cs typeface="Amatic SC"/>
                <a:sym typeface="Amatic SC"/>
              </a:rPr>
              <a:t>muzyka czyli sztuka piękna</a:t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/>
          <p:nvPr/>
        </p:nvSpPr>
        <p:spPr>
          <a:xfrm>
            <a:off x="311760" y="1228680"/>
            <a:ext cx="8520120" cy="3339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800" u="none" cap="none" strike="noStrike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Powołując się na wikipedie muzyka jest to sztuka organizacji struktur dźwiękowych w czasie, gdzie te struktury dźwiękowe składają się z zestawów fal akustycznych o celowo dobranych częstotliwościach i amplitudach oraz ciszy pomiędzy nimi. Tradycyjnie struktury muzyczne składają się z rytmu, melodii oraz harmonii lecz bardziej dokładny podział nazywany elementami dzieła muzycznego zawiera:melodyke, rytmike, hermonike, dynamike, agogike, artuklacje, kolorystyke i coraz częściej jeszcze akustyke.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 txBox="1"/>
          <p:nvPr/>
        </p:nvSpPr>
        <p:spPr>
          <a:xfrm>
            <a:off x="311760" y="292680"/>
            <a:ext cx="8520120" cy="8006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3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l-PL" sz="4200" u="none" cap="none" strike="noStrike">
                <a:solidFill>
                  <a:srgbClr val="212121"/>
                </a:solidFill>
                <a:latin typeface="Amatic SC"/>
                <a:ea typeface="Amatic SC"/>
                <a:cs typeface="Amatic SC"/>
                <a:sym typeface="Amatic SC"/>
              </a:rPr>
              <a:t>Jaki jest cel w muzyce</a:t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"/>
          <p:cNvSpPr txBox="1"/>
          <p:nvPr/>
        </p:nvSpPr>
        <p:spPr>
          <a:xfrm>
            <a:off x="311760" y="1228680"/>
            <a:ext cx="8520120" cy="3339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800" u="none" cap="none" strike="noStrike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Muzyka jako taka nie ma określonego celu może na przykład przekazywać poglądy artysty na różne tematy, może być pieśnią wychwalającą coś lub kogoś a może być zwyczajną skoczną piosenką którą wtóruje się przy zabawie. Jest też rodzaj muzyki użytkowej która jest wykorzystywana w filmach reklamach bądź prezentacjach i jej celem jest dobre współgranie z rzeczą z którą tworzy np. reklamą.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"/>
          <p:cNvSpPr txBox="1"/>
          <p:nvPr/>
        </p:nvSpPr>
        <p:spPr>
          <a:xfrm>
            <a:off x="288000" y="288000"/>
            <a:ext cx="8520120" cy="8006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6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l-PL" sz="4200" u="none" cap="none" strike="noStrike">
                <a:solidFill>
                  <a:srgbClr val="212121"/>
                </a:solidFill>
                <a:latin typeface="Amatic SC"/>
                <a:ea typeface="Amatic SC"/>
                <a:cs typeface="Amatic SC"/>
                <a:sym typeface="Amatic SC"/>
              </a:rPr>
              <a:t>Na czym wykonuje się muzykę </a:t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311760" y="1228680"/>
            <a:ext cx="8520120" cy="3339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l-PL" sz="1800" u="none" cap="none" strike="noStrike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muzykę można wykonywać dosłownie na wszystkim można nucić, gwizdać, wystukiwać rytm, pstrykać palcami czy zwyczajnie śpiewać. Ludzie jednak wytworzyli wiele różnych instrumentów grających w inny sposób z innymi brzmieniami co zdecydowanie może pomagać w odbiorze tego rodzaju sztuki.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"/>
          <p:cNvSpPr txBox="1"/>
          <p:nvPr/>
        </p:nvSpPr>
        <p:spPr>
          <a:xfrm>
            <a:off x="311760" y="271800"/>
            <a:ext cx="8520120" cy="8006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3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l-PL" sz="4200" u="none" cap="none" strike="noStrike">
                <a:solidFill>
                  <a:srgbClr val="212121"/>
                </a:solidFill>
                <a:latin typeface="Amatic SC"/>
                <a:ea typeface="Amatic SC"/>
                <a:cs typeface="Amatic SC"/>
                <a:sym typeface="Amatic SC"/>
              </a:rPr>
              <a:t>rodzaje instrumentów</a:t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311760" y="1228680"/>
            <a:ext cx="8520120" cy="3339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5861880" y="4168800"/>
            <a:ext cx="810720" cy="396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1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dęte</a:t>
            </a:r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3766320" y="3468600"/>
            <a:ext cx="1964160" cy="396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1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strunowe</a:t>
            </a:r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680760" y="2787120"/>
            <a:ext cx="1964160" cy="396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1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perkusyjne</a:t>
            </a:r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2204280" y="4168800"/>
            <a:ext cx="1478880" cy="396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1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elektryczne</a:t>
            </a:r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7104960" y="2787120"/>
            <a:ext cx="1585080" cy="3963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1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młoteczkowe</a:t>
            </a:r>
            <a:endParaRPr b="0" sz="14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62760" y="1228680"/>
            <a:ext cx="1869120" cy="147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04280" y="3569760"/>
            <a:ext cx="2127960" cy="99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33680" y="1913760"/>
            <a:ext cx="2428200" cy="147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1760" y="1228680"/>
            <a:ext cx="2483640" cy="16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1760" y="3569760"/>
            <a:ext cx="1846800" cy="99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"/>
          <p:cNvSpPr txBox="1"/>
          <p:nvPr/>
        </p:nvSpPr>
        <p:spPr>
          <a:xfrm>
            <a:off x="311760" y="292680"/>
            <a:ext cx="8520120" cy="8006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3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l-PL" sz="4200" strike="noStrike">
                <a:solidFill>
                  <a:srgbClr val="212121"/>
                </a:solidFill>
                <a:latin typeface="Amatic SC"/>
                <a:ea typeface="Amatic SC"/>
                <a:cs typeface="Amatic SC"/>
                <a:sym typeface="Amatic SC"/>
              </a:rPr>
              <a:t>historia muzyki</a:t>
            </a:r>
            <a:endParaRPr b="0" sz="4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 txBox="1"/>
          <p:nvPr/>
        </p:nvSpPr>
        <p:spPr>
          <a:xfrm>
            <a:off x="311760" y="1228680"/>
            <a:ext cx="8520120" cy="3339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1800" strike="noStrike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Muzyka jako pierwsza powstawała już w prehistorii pod postacią zwykłego śpiewania lub na przykład różnych rytmów wystukiwanych na muszlach. Z pojawieniem się pierwszych cywilizacji pojawiły się też pierwsze instrumenty strunowe i dęte a muzyka zaczęła być wykorzystywana do obrzędów religijnych bądź zwykłych rozrywek jak taniec. W następnym okresie historycznym jakim jest średniowiecze muzyka mocno związała się z religią co stopniowo zaczęło się zmieniać wraz z wstąpieniem świata w renesans gdzie nawiasem mówiąc pojawiło się więcej nowych instrumentów. Następnie po nich pojawiły się okresy w muzyce jak barok, klasycyzm, romantyzm oraz na końcu muzyka współczesna. 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"/>
          <p:cNvSpPr txBox="1"/>
          <p:nvPr/>
        </p:nvSpPr>
        <p:spPr>
          <a:xfrm>
            <a:off x="311760" y="292680"/>
            <a:ext cx="8520120" cy="8006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14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l-PL" sz="4200" strike="noStrike">
                <a:solidFill>
                  <a:srgbClr val="212121"/>
                </a:solidFill>
                <a:latin typeface="Amatic SC"/>
                <a:ea typeface="Amatic SC"/>
                <a:cs typeface="Amatic SC"/>
                <a:sym typeface="Amatic SC"/>
              </a:rPr>
              <a:t>Charakterystyka współczesnych gatunków muzycznych</a:t>
            </a:r>
            <a:endParaRPr b="0" sz="4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7"/>
          <p:cNvSpPr txBox="1"/>
          <p:nvPr/>
        </p:nvSpPr>
        <p:spPr>
          <a:xfrm>
            <a:off x="311760" y="1228680"/>
            <a:ext cx="8520120" cy="3339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61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1800" strike="noStrike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POP- to nastawiony na masowego odbiorcę odłam muzyki rocowej charakteryzyjący się prostotą, melodyjnością i szerszym niż w klasycznym rocu urzyciem syntezatorów i studyjnych technik nagraniowych jak autotune.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rPr b="0" lang="pl-PL" sz="1800" strike="noStrike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Rap- nazywany czasem Hip-Hopem gatunek muzyczny blisko spokrewniony z poezją charakteryzujący się często emocjonalnymi tekstami.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rPr b="0" lang="pl-PL" sz="1800" strike="noStrike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Muzyka elektroniczna- kiedyś nazywana muzyką elektronową gatunek muzyczny wykonywany za pomocą elektrofonów oraz urządzeń elektronicznych przetwarzających dźwięki pozamuzyczne lub generowane przez tradycyjne instrumenty akustyczne.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"/>
          <p:cNvSpPr txBox="1"/>
          <p:nvPr/>
        </p:nvSpPr>
        <p:spPr>
          <a:xfrm>
            <a:off x="311760" y="292680"/>
            <a:ext cx="8520120" cy="8006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14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l-PL" sz="4200" strike="noStrike">
                <a:solidFill>
                  <a:srgbClr val="212121"/>
                </a:solidFill>
                <a:latin typeface="Amatic SC"/>
                <a:ea typeface="Amatic SC"/>
                <a:cs typeface="Amatic SC"/>
                <a:sym typeface="Amatic SC"/>
              </a:rPr>
              <a:t>Charakterystyka współczesnych gatunków muzycznych 2</a:t>
            </a:r>
            <a:endParaRPr b="0" sz="4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8"/>
          <p:cNvSpPr txBox="1"/>
          <p:nvPr/>
        </p:nvSpPr>
        <p:spPr>
          <a:xfrm>
            <a:off x="311760" y="1228680"/>
            <a:ext cx="8520120" cy="3339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0000"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1800" strike="noStrike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Disco- inaczej nazywany muzyką dyskotekową gatunek muzyki popularnej będący rodzajem rytmicznej muzyki tanecznej głównie choć nie wyłącznie przeznaczonej do tańca w dyskotekach.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rPr b="0" lang="pl-PL" sz="1800" strike="noStrike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Rock- gatunek rocka charakteryzuje się brzmieniem opartym na różnego rodzaju gitarach zwykle elektrycznych lub basowych i perkusji z wyraźnie zarysowanym rytmem i śpiewem.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rPr b="0" lang="pl-PL" sz="1800" strike="noStrike">
                <a:solidFill>
                  <a:srgbClr val="666666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reggae- styl we współczesnej muzyce rozrywkowej który równocześnie jest najpopularniejszym gatunkiem muzyki Jamajskiej.</a:t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199"/>
              </a:spcBef>
              <a:spcAft>
                <a:spcPts val="0"/>
              </a:spcAft>
              <a:buNone/>
            </a:pPr>
            <a:r>
              <a:t/>
            </a:r>
            <a:endParaRPr b="0" sz="18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"/>
          <p:cNvSpPr txBox="1"/>
          <p:nvPr/>
        </p:nvSpPr>
        <p:spPr>
          <a:xfrm>
            <a:off x="311760" y="288000"/>
            <a:ext cx="8520120" cy="8006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14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l-PL" sz="4200" strike="noStrike">
                <a:solidFill>
                  <a:srgbClr val="212121"/>
                </a:solidFill>
                <a:latin typeface="Amatic SC"/>
                <a:ea typeface="Amatic SC"/>
                <a:cs typeface="Amatic SC"/>
                <a:sym typeface="Amatic SC"/>
              </a:rPr>
              <a:t>Rodzaje muzyki współczesnej i najpopularniejsi twórcy</a:t>
            </a:r>
            <a:endParaRPr b="0" sz="4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9"/>
          <p:cNvSpPr txBox="1"/>
          <p:nvPr/>
        </p:nvSpPr>
        <p:spPr>
          <a:xfrm>
            <a:off x="311760" y="1228680"/>
            <a:ext cx="8520120" cy="3339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9"/>
          <p:cNvSpPr/>
          <p:nvPr/>
        </p:nvSpPr>
        <p:spPr>
          <a:xfrm>
            <a:off x="311760" y="1228680"/>
            <a:ext cx="1583280" cy="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rock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9"/>
          <p:cNvSpPr/>
          <p:nvPr/>
        </p:nvSpPr>
        <p:spPr>
          <a:xfrm>
            <a:off x="7923240" y="1228680"/>
            <a:ext cx="9090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pop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9"/>
          <p:cNvSpPr/>
          <p:nvPr/>
        </p:nvSpPr>
        <p:spPr>
          <a:xfrm>
            <a:off x="3681000" y="1228680"/>
            <a:ext cx="1469880" cy="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reggae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9"/>
          <p:cNvSpPr/>
          <p:nvPr/>
        </p:nvSpPr>
        <p:spPr>
          <a:xfrm>
            <a:off x="311760" y="4168800"/>
            <a:ext cx="1186560" cy="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disco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9"/>
          <p:cNvSpPr/>
          <p:nvPr/>
        </p:nvSpPr>
        <p:spPr>
          <a:xfrm>
            <a:off x="7823880" y="4014720"/>
            <a:ext cx="10080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rap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3080520" y="3645360"/>
            <a:ext cx="2718000" cy="9147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muzyka elektroniczna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81240" y="1838160"/>
            <a:ext cx="765000" cy="993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22120" y="2887920"/>
            <a:ext cx="1082880" cy="800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11760" y="3187440"/>
            <a:ext cx="1708200" cy="9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1760" y="1689480"/>
            <a:ext cx="1708200" cy="1198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98720" y="1689480"/>
            <a:ext cx="1433160" cy="134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79520" y="3173760"/>
            <a:ext cx="1008000" cy="100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"/>
          <p:cNvSpPr txBox="1"/>
          <p:nvPr/>
        </p:nvSpPr>
        <p:spPr>
          <a:xfrm>
            <a:off x="311760" y="292680"/>
            <a:ext cx="8520120" cy="80064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6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l-PL" sz="4200" strike="noStrike">
                <a:solidFill>
                  <a:srgbClr val="212121"/>
                </a:solidFill>
                <a:latin typeface="Amatic SC"/>
                <a:ea typeface="Amatic SC"/>
                <a:cs typeface="Amatic SC"/>
                <a:sym typeface="Amatic SC"/>
              </a:rPr>
              <a:t>rodzaje muzyki i najbardziej znani wykonawcy w polsce</a:t>
            </a:r>
            <a:endParaRPr b="0" sz="42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0"/>
          <p:cNvSpPr txBox="1"/>
          <p:nvPr/>
        </p:nvSpPr>
        <p:spPr>
          <a:xfrm>
            <a:off x="311760" y="1228680"/>
            <a:ext cx="8520120" cy="33397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rock</a:t>
            </a:r>
            <a:endParaRPr b="0" sz="2400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0"/>
          <p:cNvSpPr/>
          <p:nvPr/>
        </p:nvSpPr>
        <p:spPr>
          <a:xfrm>
            <a:off x="311760" y="4014720"/>
            <a:ext cx="2999520" cy="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disco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3529080" y="1228680"/>
            <a:ext cx="1461240" cy="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reggae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0"/>
          <p:cNvSpPr/>
          <p:nvPr/>
        </p:nvSpPr>
        <p:spPr>
          <a:xfrm>
            <a:off x="3071880" y="3645360"/>
            <a:ext cx="2999520" cy="9147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muzyka elektroniczna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7952040" y="1290600"/>
            <a:ext cx="11916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pop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7952040" y="3830040"/>
            <a:ext cx="11916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pl-PL" sz="2400" strike="noStrike">
                <a:solidFill>
                  <a:srgbClr val="000000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rap</a:t>
            </a:r>
            <a:endParaRPr b="0" sz="2400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" name="Google Shape;19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52040" y="2820240"/>
            <a:ext cx="879840" cy="1099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12800" y="1782720"/>
            <a:ext cx="958320" cy="95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03240" y="2721960"/>
            <a:ext cx="1387440" cy="92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1760" y="3008160"/>
            <a:ext cx="1512360" cy="100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11760" y="1775880"/>
            <a:ext cx="1461240" cy="972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90200" y="1724040"/>
            <a:ext cx="1612800" cy="923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